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0" r:id="rId2"/>
    <p:sldId id="261" r:id="rId3"/>
    <p:sldId id="258" r:id="rId4"/>
    <p:sldId id="262" r:id="rId5"/>
    <p:sldId id="263" r:id="rId6"/>
    <p:sldId id="264" r:id="rId7"/>
    <p:sldId id="256" r:id="rId8"/>
    <p:sldId id="266" r:id="rId9"/>
    <p:sldId id="267" r:id="rId10"/>
    <p:sldId id="259" r:id="rId11"/>
    <p:sldId id="257" r:id="rId12"/>
    <p:sldId id="268" r:id="rId13"/>
    <p:sldId id="269" r:id="rId14"/>
    <p:sldId id="272" r:id="rId15"/>
    <p:sldId id="273" r:id="rId16"/>
    <p:sldId id="274" r:id="rId17"/>
    <p:sldId id="275" r:id="rId18"/>
    <p:sldId id="270" r:id="rId19"/>
    <p:sldId id="296" r:id="rId20"/>
    <p:sldId id="276" r:id="rId21"/>
    <p:sldId id="277" r:id="rId22"/>
    <p:sldId id="271" r:id="rId23"/>
    <p:sldId id="278" r:id="rId24"/>
    <p:sldId id="279" r:id="rId25"/>
    <p:sldId id="280" r:id="rId26"/>
    <p:sldId id="281" r:id="rId27"/>
    <p:sldId id="282" r:id="rId28"/>
    <p:sldId id="283" r:id="rId29"/>
    <p:sldId id="284" r:id="rId30"/>
    <p:sldId id="285" r:id="rId31"/>
    <p:sldId id="286" r:id="rId32"/>
    <p:sldId id="288" r:id="rId33"/>
    <p:sldId id="289" r:id="rId34"/>
    <p:sldId id="290" r:id="rId35"/>
    <p:sldId id="291" r:id="rId36"/>
    <p:sldId id="292" r:id="rId37"/>
    <p:sldId id="294" r:id="rId38"/>
    <p:sldId id="293" r:id="rId39"/>
    <p:sldId id="2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00FFFF"/>
    <a:srgbClr val="FF99FF"/>
    <a:srgbClr val="009900"/>
    <a:srgbClr val="FF0066"/>
    <a:srgbClr val="FF6699"/>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 y="4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F12EA-B47F-4977-B48E-51511C11F6C1}" type="datetimeFigureOut">
              <a:rPr lang="en-US" smtClean="0"/>
              <a:t>12/24/2022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CAAF39-8FC6-4AAA-BF83-64149F8C37E8}" type="slidenum">
              <a:rPr lang="en-US" smtClean="0"/>
              <a:t>‹#›</a:t>
            </a:fld>
            <a:endParaRPr lang="en-US"/>
          </a:p>
        </p:txBody>
      </p:sp>
    </p:spTree>
    <p:extLst>
      <p:ext uri="{BB962C8B-B14F-4D97-AF65-F5344CB8AC3E}">
        <p14:creationId xmlns:p14="http://schemas.microsoft.com/office/powerpoint/2010/main" val="355534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Hình ảnh chỉ mang tính chất minh họa, thầy cô thay hình ảnh bằng những hình ảnh/video các hoạt động ở trường mình công tác.</a:t>
            </a:r>
            <a:endParaRPr lang="en-US" dirty="0"/>
          </a:p>
        </p:txBody>
      </p:sp>
      <p:sp>
        <p:nvSpPr>
          <p:cNvPr id="4" name="Slide Number Placeholder 3"/>
          <p:cNvSpPr>
            <a:spLocks noGrp="1"/>
          </p:cNvSpPr>
          <p:nvPr>
            <p:ph type="sldNum" sz="quarter" idx="10"/>
          </p:nvPr>
        </p:nvSpPr>
        <p:spPr/>
        <p:txBody>
          <a:bodyPr/>
          <a:lstStyle/>
          <a:p>
            <a:fld id="{12CAAF39-8FC6-4AAA-BF83-64149F8C37E8}" type="slidenum">
              <a:rPr lang="en-US" smtClean="0"/>
              <a:t>4</a:t>
            </a:fld>
            <a:endParaRPr lang="en-US"/>
          </a:p>
        </p:txBody>
      </p:sp>
    </p:spTree>
    <p:extLst>
      <p:ext uri="{BB962C8B-B14F-4D97-AF65-F5344CB8AC3E}">
        <p14:creationId xmlns:p14="http://schemas.microsoft.com/office/powerpoint/2010/main" val="176433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Hình ảnh chỉ mang tính chất minh họa, thầy cô thay hình ảnh bằng những hình ảnh/video các hoạt động ở trường mình công tác.</a:t>
            </a:r>
            <a:endParaRPr lang="en-US" dirty="0"/>
          </a:p>
        </p:txBody>
      </p:sp>
      <p:sp>
        <p:nvSpPr>
          <p:cNvPr id="4" name="Slide Number Placeholder 3"/>
          <p:cNvSpPr>
            <a:spLocks noGrp="1"/>
          </p:cNvSpPr>
          <p:nvPr>
            <p:ph type="sldNum" sz="quarter" idx="10"/>
          </p:nvPr>
        </p:nvSpPr>
        <p:spPr/>
        <p:txBody>
          <a:bodyPr/>
          <a:lstStyle/>
          <a:p>
            <a:fld id="{12CAAF39-8FC6-4AAA-BF83-64149F8C37E8}" type="slidenum">
              <a:rPr lang="en-US" smtClean="0"/>
              <a:t>5</a:t>
            </a:fld>
            <a:endParaRPr lang="en-US"/>
          </a:p>
        </p:txBody>
      </p:sp>
    </p:spTree>
    <p:extLst>
      <p:ext uri="{BB962C8B-B14F-4D97-AF65-F5344CB8AC3E}">
        <p14:creationId xmlns:p14="http://schemas.microsoft.com/office/powerpoint/2010/main" val="250601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Hình ảnh chỉ mang tính chất minh họa, thầy cô thay hình ảnh bằng những hình ảnh/video các hoạt động ở trường mình công tác.</a:t>
            </a:r>
            <a:endParaRPr lang="en-US" dirty="0"/>
          </a:p>
        </p:txBody>
      </p:sp>
      <p:sp>
        <p:nvSpPr>
          <p:cNvPr id="4" name="Slide Number Placeholder 3"/>
          <p:cNvSpPr>
            <a:spLocks noGrp="1"/>
          </p:cNvSpPr>
          <p:nvPr>
            <p:ph type="sldNum" sz="quarter" idx="10"/>
          </p:nvPr>
        </p:nvSpPr>
        <p:spPr/>
        <p:txBody>
          <a:bodyPr/>
          <a:lstStyle/>
          <a:p>
            <a:fld id="{12CAAF39-8FC6-4AAA-BF83-64149F8C37E8}" type="slidenum">
              <a:rPr lang="en-US" smtClean="0"/>
              <a:t>6</a:t>
            </a:fld>
            <a:endParaRPr lang="en-US"/>
          </a:p>
        </p:txBody>
      </p:sp>
    </p:spTree>
    <p:extLst>
      <p:ext uri="{BB962C8B-B14F-4D97-AF65-F5344CB8AC3E}">
        <p14:creationId xmlns:p14="http://schemas.microsoft.com/office/powerpoint/2010/main" val="120362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3E2D22-6788-43E6-8CCC-FA009B242A05}" type="datetimeFigureOut">
              <a:rPr lang="en-US" smtClean="0"/>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235792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3E2D22-6788-43E6-8CCC-FA009B242A05}" type="datetimeFigureOut">
              <a:rPr lang="en-US" smtClean="0"/>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130900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3E2D22-6788-43E6-8CCC-FA009B242A05}" type="datetimeFigureOut">
              <a:rPr lang="en-US" smtClean="0"/>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172741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3E2D22-6788-43E6-8CCC-FA009B242A05}" type="datetimeFigureOut">
              <a:rPr lang="en-US" smtClean="0"/>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3159550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3E2D22-6788-43E6-8CCC-FA009B242A05}" type="datetimeFigureOut">
              <a:rPr lang="en-US" smtClean="0"/>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2730973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3E2D22-6788-43E6-8CCC-FA009B242A05}" type="datetimeFigureOut">
              <a:rPr lang="en-US" smtClean="0"/>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3944914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3E2D22-6788-43E6-8CCC-FA009B242A05}" type="datetimeFigureOut">
              <a:rPr lang="en-US" smtClean="0"/>
              <a:t>12/24/2022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35368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3E2D22-6788-43E6-8CCC-FA009B242A05}" type="datetimeFigureOut">
              <a:rPr lang="en-US" smtClean="0"/>
              <a:t>12/24/2022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375494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E2D22-6788-43E6-8CCC-FA009B242A05}" type="datetimeFigureOut">
              <a:rPr lang="en-US" smtClean="0"/>
              <a:t>12/24/2022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3745448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3E2D22-6788-43E6-8CCC-FA009B242A05}" type="datetimeFigureOut">
              <a:rPr lang="en-US" smtClean="0"/>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1906649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3E2D22-6788-43E6-8CCC-FA009B242A05}" type="datetimeFigureOut">
              <a:rPr lang="en-US" smtClean="0"/>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2EEE2-BD46-46B1-B68A-09180056CDED}" type="slidenum">
              <a:rPr lang="en-US" smtClean="0"/>
              <a:t>‹#›</a:t>
            </a:fld>
            <a:endParaRPr lang="en-US"/>
          </a:p>
        </p:txBody>
      </p:sp>
    </p:spTree>
    <p:extLst>
      <p:ext uri="{BB962C8B-B14F-4D97-AF65-F5344CB8AC3E}">
        <p14:creationId xmlns:p14="http://schemas.microsoft.com/office/powerpoint/2010/main" val="2759938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E2D22-6788-43E6-8CCC-FA009B242A05}" type="datetimeFigureOut">
              <a:rPr lang="en-US" smtClean="0"/>
              <a:t>12/24/2022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52EEE2-BD46-46B1-B68A-09180056CDED}" type="slidenum">
              <a:rPr lang="en-US" smtClean="0"/>
              <a:t>‹#›</a:t>
            </a:fld>
            <a:endParaRPr lang="en-US"/>
          </a:p>
        </p:txBody>
      </p:sp>
      <p:pic>
        <p:nvPicPr>
          <p:cNvPr id="7" name="Hình ảnh 3">
            <a:extLst>
              <a:ext uri="{FF2B5EF4-FFF2-40B4-BE49-F238E27FC236}">
                <a16:creationId xmlns:a16="http://schemas.microsoft.com/office/drawing/2014/main" id="{C024AC2E-359A-3FA9-B48B-DFCE023E9C30}"/>
              </a:ext>
            </a:extLst>
          </p:cNvPr>
          <p:cNvPicPr>
            <a:picLocks noChangeAspect="1"/>
          </p:cNvPicPr>
          <p:nvPr userDrawn="1"/>
        </p:nvPicPr>
        <p:blipFill>
          <a:blip r:embed="rId13"/>
          <a:stretch>
            <a:fillRect/>
          </a:stretch>
        </p:blipFill>
        <p:spPr>
          <a:xfrm>
            <a:off x="-1513512" y="-166813"/>
            <a:ext cx="1513512" cy="1513512"/>
          </a:xfrm>
          <a:prstGeom prst="rect">
            <a:avLst/>
          </a:prstGeom>
        </p:spPr>
      </p:pic>
    </p:spTree>
    <p:extLst>
      <p:ext uri="{BB962C8B-B14F-4D97-AF65-F5344CB8AC3E}">
        <p14:creationId xmlns:p14="http://schemas.microsoft.com/office/powerpoint/2010/main" val="1516816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xml"/><Relationship Id="rId1" Type="http://schemas.openxmlformats.org/officeDocument/2006/relationships/control" Target="../activeX/activeX1.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microsoft.com/office/2007/relationships/hdphoto" Target="../media/hdphoto1.wdp"/><Relationship Id="rId10" Type="http://schemas.openxmlformats.org/officeDocument/2006/relationships/image" Target="../media/image41.jpeg"/><Relationship Id="rId4" Type="http://schemas.openxmlformats.org/officeDocument/2006/relationships/image" Target="../media/image36.pn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27.svg"/><Relationship Id="rId5" Type="http://schemas.openxmlformats.org/officeDocument/2006/relationships/image" Target="../media/image39.jpeg"/><Relationship Id="rId10" Type="http://schemas.openxmlformats.org/officeDocument/2006/relationships/image" Target="../media/image26.png"/><Relationship Id="rId4" Type="http://schemas.openxmlformats.org/officeDocument/2006/relationships/image" Target="../media/image38.sv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jpg"/><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8.jp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8.jpg"/><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8.jp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24.sv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27.sv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4.sv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9.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27.svg"/></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27.svg"/><Relationship Id="rId5" Type="http://schemas.openxmlformats.org/officeDocument/2006/relationships/image" Target="../media/image39.jpeg"/><Relationship Id="rId10" Type="http://schemas.openxmlformats.org/officeDocument/2006/relationships/image" Target="../media/image26.png"/><Relationship Id="rId4" Type="http://schemas.openxmlformats.org/officeDocument/2006/relationships/image" Target="../media/image38.sv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24.sv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4.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7.sv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7.jp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9.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9.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9.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id="{C024AC2E-359A-3FA9-B48B-DFCE023E9C30}"/>
              </a:ext>
            </a:extLst>
          </p:cNvPr>
          <p:cNvPicPr>
            <a:picLocks noChangeAspect="1"/>
          </p:cNvPicPr>
          <p:nvPr/>
        </p:nvPicPr>
        <p:blipFill>
          <a:blip r:embed="rId3"/>
          <a:stretch>
            <a:fillRect/>
          </a:stretch>
        </p:blipFill>
        <p:spPr>
          <a:xfrm>
            <a:off x="-1513512" y="-166813"/>
            <a:ext cx="1513512" cy="1513512"/>
          </a:xfrm>
          <a:prstGeom prst="rect">
            <a:avLst/>
          </a:prstGeom>
        </p:spPr>
      </p:pic>
      <p:pic>
        <p:nvPicPr>
          <p:cNvPr id="5"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4"/>
          <a:stretch>
            <a:fillRect/>
          </a:stretch>
        </p:blipFill>
        <p:spPr>
          <a:xfrm>
            <a:off x="2114550" y="0"/>
            <a:ext cx="7751777" cy="1691761"/>
          </a:xfrm>
          <a:prstGeom prst="rect">
            <a:avLst/>
          </a:prstGeom>
        </p:spPr>
      </p:pic>
      <p:pic>
        <p:nvPicPr>
          <p:cNvPr id="6" name="Hình ảnh 11" descr="Ảnh có chứa văn bản&#10;&#10;Mô tả được tạo tự động">
            <a:extLst>
              <a:ext uri="{FF2B5EF4-FFF2-40B4-BE49-F238E27FC236}">
                <a16:creationId xmlns:a16="http://schemas.microsoft.com/office/drawing/2014/main" id="{1920EF05-61F4-A68C-0175-F903DE242149}"/>
              </a:ext>
            </a:extLst>
          </p:cNvPr>
          <p:cNvPicPr>
            <a:picLocks noChangeAspect="1"/>
          </p:cNvPicPr>
          <p:nvPr/>
        </p:nvPicPr>
        <p:blipFill>
          <a:blip r:embed="rId5"/>
          <a:stretch>
            <a:fillRect/>
          </a:stretch>
        </p:blipFill>
        <p:spPr>
          <a:xfrm>
            <a:off x="-1257299" y="1522544"/>
            <a:ext cx="6067424" cy="1626704"/>
          </a:xfrm>
          <a:prstGeom prst="rect">
            <a:avLst/>
          </a:prstGeom>
          <a:effectLst/>
        </p:spPr>
      </p:pic>
      <p:sp>
        <p:nvSpPr>
          <p:cNvPr id="7" name="TextBox 6">
            <a:extLst>
              <a:ext uri="{FF2B5EF4-FFF2-40B4-BE49-F238E27FC236}">
                <a16:creationId xmlns:a16="http://schemas.microsoft.com/office/drawing/2014/main" id="{4BBBB2DE-8EB5-BFA7-9ACF-703E4FB33AAE}"/>
              </a:ext>
            </a:extLst>
          </p:cNvPr>
          <p:cNvSpPr txBox="1"/>
          <p:nvPr/>
        </p:nvSpPr>
        <p:spPr>
          <a:xfrm>
            <a:off x="1312636" y="3102132"/>
            <a:ext cx="8821964" cy="1569660"/>
          </a:xfrm>
          <a:prstGeom prst="rect">
            <a:avLst/>
          </a:prstGeom>
          <a:noFill/>
        </p:spPr>
        <p:txBody>
          <a:bodyPr wrap="square">
            <a:spAutoFit/>
          </a:bodyPr>
          <a:lstStyle/>
          <a:p>
            <a:pPr algn="ctr">
              <a:lnSpc>
                <a:spcPct val="120000"/>
              </a:lnSpc>
            </a:pPr>
            <a:r>
              <a:rPr lang="vi-VN" sz="8000" b="1" dirty="0">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SVN-Poky's" panose="020B0606040200020203" pitchFamily="34" charset="0"/>
              </a:rPr>
              <a:t>BỐN</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80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MÙA</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8000" b="1" dirty="0">
                <a:ln w="28575">
                  <a:solidFill>
                    <a:srgbClr val="002060"/>
                  </a:solidFill>
                  <a:prstDash val="solid"/>
                </a:ln>
                <a:solidFill>
                  <a:srgbClr val="FF33CC"/>
                </a:solidFill>
                <a:effectLst>
                  <a:outerShdw blurRad="12700" dist="38100" dir="2700000" algn="tl" rotWithShape="0">
                    <a:schemeClr val="accent5">
                      <a:lumMod val="60000"/>
                      <a:lumOff val="40000"/>
                    </a:schemeClr>
                  </a:outerShdw>
                </a:effectLst>
                <a:latin typeface="SVN-Poky's" panose="020B0606040200020203" pitchFamily="34" charset="0"/>
              </a:rPr>
              <a:t>MỞ</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8000" b="1" dirty="0">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HỘI</a:t>
            </a:r>
            <a:endParaRPr lang="en-US" sz="80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16128464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ppt_w</p:attrName>
                                        </p:attrNameLst>
                                      </p:cBhvr>
                                      <p:tavLst>
                                        <p:tav tm="0">
                                          <p:val>
                                            <p:fltVal val="0"/>
                                          </p:val>
                                        </p:tav>
                                        <p:tav tm="100000">
                                          <p:val>
                                            <p:strVal val="#ppt_w"/>
                                          </p:val>
                                        </p:tav>
                                      </p:tavLst>
                                    </p:anim>
                                    <p:anim calcmode="lin" valueType="num">
                                      <p:cBhvr>
                                        <p:cTn id="12" dur="750" fill="hold"/>
                                        <p:tgtEl>
                                          <p:spTgt spid="6"/>
                                        </p:tgtEl>
                                        <p:attrNameLst>
                                          <p:attrName>ppt_h</p:attrName>
                                        </p:attrNameLst>
                                      </p:cBhvr>
                                      <p:tavLst>
                                        <p:tav tm="0">
                                          <p:val>
                                            <p:fltVal val="0"/>
                                          </p:val>
                                        </p:tav>
                                        <p:tav tm="100000">
                                          <p:val>
                                            <p:strVal val="#ppt_h"/>
                                          </p:val>
                                        </p:tav>
                                      </p:tavLst>
                                    </p:anim>
                                    <p:animEffect transition="in" filter="fade">
                                      <p:cBhvr>
                                        <p:cTn id="13" dur="750"/>
                                        <p:tgtEl>
                                          <p:spTgt spid="6"/>
                                        </p:tgtEl>
                                      </p:cBhvr>
                                    </p:animEffect>
                                  </p:childTnLst>
                                </p:cTn>
                              </p:par>
                            </p:childTnLst>
                          </p:cTn>
                        </p:par>
                        <p:par>
                          <p:cTn id="14" fill="hold">
                            <p:stCondLst>
                              <p:cond delay="2250"/>
                            </p:stCondLst>
                            <p:childTnLst>
                              <p:par>
                                <p:cTn id="15" presetID="53" presetClass="entr" presetSubtype="16" fill="hold" grpId="1" nodeType="afterEffect">
                                  <p:stCondLst>
                                    <p:cond delay="0"/>
                                  </p:stCondLst>
                                  <p:iterate type="lt">
                                    <p:tmPct val="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2750"/>
                            </p:stCondLst>
                            <p:childTnLst>
                              <p:par>
                                <p:cTn id="21" presetID="34" presetClass="emph" presetSubtype="0" fill="hold" grpId="0" nodeType="afterEffect">
                                  <p:stCondLst>
                                    <p:cond delay="0"/>
                                  </p:stCondLst>
                                  <p:iterate type="lt">
                                    <p:tmPct val="10000"/>
                                  </p:iterate>
                                  <p:childTnLst>
                                    <p:animMotion origin="layout" path="M -4.16667E-6 1.11111E-6 L -4.16667E-6 -0.07222 " pathEditMode="relative" rAng="0" ptsTypes="AA">
                                      <p:cBhvr>
                                        <p:cTn id="22" dur="250" accel="50000" decel="50000" autoRev="1" fill="hold">
                                          <p:stCondLst>
                                            <p:cond delay="0"/>
                                          </p:stCondLst>
                                        </p:cTn>
                                        <p:tgtEl>
                                          <p:spTgt spid="7"/>
                                        </p:tgtEl>
                                        <p:attrNameLst>
                                          <p:attrName>ppt_x</p:attrName>
                                          <p:attrName>ppt_y</p:attrName>
                                        </p:attrNameLst>
                                      </p:cBhvr>
                                      <p:rCtr x="0" y="-3611"/>
                                    </p:animMotion>
                                    <p:animRot by="1500000">
                                      <p:cBhvr>
                                        <p:cTn id="23" dur="125" fill="hold">
                                          <p:stCondLst>
                                            <p:cond delay="0"/>
                                          </p:stCondLst>
                                        </p:cTn>
                                        <p:tgtEl>
                                          <p:spTgt spid="7"/>
                                        </p:tgtEl>
                                        <p:attrNameLst>
                                          <p:attrName>r</p:attrName>
                                        </p:attrNameLst>
                                      </p:cBhvr>
                                    </p:animRot>
                                    <p:animRot by="-1500000">
                                      <p:cBhvr>
                                        <p:cTn id="24" dur="125" fill="hold">
                                          <p:stCondLst>
                                            <p:cond delay="125"/>
                                          </p:stCondLst>
                                        </p:cTn>
                                        <p:tgtEl>
                                          <p:spTgt spid="7"/>
                                        </p:tgtEl>
                                        <p:attrNameLst>
                                          <p:attrName>r</p:attrName>
                                        </p:attrNameLst>
                                      </p:cBhvr>
                                    </p:animRot>
                                    <p:animRot by="-1500000">
                                      <p:cBhvr>
                                        <p:cTn id="25" dur="125" fill="hold">
                                          <p:stCondLst>
                                            <p:cond delay="250"/>
                                          </p:stCondLst>
                                        </p:cTn>
                                        <p:tgtEl>
                                          <p:spTgt spid="7"/>
                                        </p:tgtEl>
                                        <p:attrNameLst>
                                          <p:attrName>r</p:attrName>
                                        </p:attrNameLst>
                                      </p:cBhvr>
                                    </p:animRot>
                                    <p:animRot by="1500000">
                                      <p:cBhvr>
                                        <p:cTn id="26"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id="{C024AC2E-359A-3FA9-B48B-DFCE023E9C30}"/>
              </a:ext>
            </a:extLst>
          </p:cNvPr>
          <p:cNvPicPr>
            <a:picLocks noChangeAspect="1"/>
          </p:cNvPicPr>
          <p:nvPr/>
        </p:nvPicPr>
        <p:blipFill>
          <a:blip r:embed="rId3"/>
          <a:stretch>
            <a:fillRect/>
          </a:stretch>
        </p:blipFill>
        <p:spPr>
          <a:xfrm>
            <a:off x="-1513512" y="-166813"/>
            <a:ext cx="1513512" cy="1513512"/>
          </a:xfrm>
          <a:prstGeom prst="rect">
            <a:avLst/>
          </a:prstGeom>
        </p:spPr>
      </p:pic>
      <p:grpSp>
        <p:nvGrpSpPr>
          <p:cNvPr id="3" name="Group 2">
            <a:extLst>
              <a:ext uri="{FF2B5EF4-FFF2-40B4-BE49-F238E27FC236}">
                <a16:creationId xmlns:a16="http://schemas.microsoft.com/office/drawing/2014/main" id="{B5B90CBE-08C5-D2C4-3CF4-C05A9C952D12}"/>
              </a:ext>
            </a:extLst>
          </p:cNvPr>
          <p:cNvGrpSpPr/>
          <p:nvPr/>
        </p:nvGrpSpPr>
        <p:grpSpPr>
          <a:xfrm rot="920132">
            <a:off x="3836704" y="34528"/>
            <a:ext cx="5148143" cy="1107996"/>
            <a:chOff x="159959" y="983620"/>
            <a:chExt cx="4272551" cy="1107996"/>
          </a:xfrm>
        </p:grpSpPr>
        <p:sp>
          <p:nvSpPr>
            <p:cNvPr id="4" name="TextBox 3">
              <a:extLst>
                <a:ext uri="{FF2B5EF4-FFF2-40B4-BE49-F238E27FC236}">
                  <a16:creationId xmlns:a16="http://schemas.microsoft.com/office/drawing/2014/main" id="{5E36ADC8-FBE6-DD8D-214A-3AC33C27CEAC}"/>
                </a:ext>
              </a:extLst>
            </p:cNvPr>
            <p:cNvSpPr txBox="1"/>
            <p:nvPr/>
          </p:nvSpPr>
          <p:spPr>
            <a:xfrm rot="20615280">
              <a:off x="159959" y="994003"/>
              <a:ext cx="4263661" cy="1015663"/>
            </a:xfrm>
            <a:prstGeom prst="rect">
              <a:avLst/>
            </a:prstGeom>
            <a:noFill/>
          </p:spPr>
          <p:txBody>
            <a:bodyPr wrap="square" rtlCol="0">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5" name="TextBox 4">
              <a:extLst>
                <a:ext uri="{FF2B5EF4-FFF2-40B4-BE49-F238E27FC236}">
                  <a16:creationId xmlns:a16="http://schemas.microsoft.com/office/drawing/2014/main" id="{89021B6F-479D-92CE-E01D-5405A55E1631}"/>
                </a:ext>
              </a:extLst>
            </p:cNvPr>
            <p:cNvSpPr txBox="1"/>
            <p:nvPr/>
          </p:nvSpPr>
          <p:spPr>
            <a:xfrm rot="20615280">
              <a:off x="168849" y="983620"/>
              <a:ext cx="4263661" cy="1107996"/>
            </a:xfrm>
            <a:prstGeom prst="rect">
              <a:avLst/>
            </a:prstGeom>
            <a:noFill/>
          </p:spPr>
          <p:txBody>
            <a:bodyPr wrap="square" rtlCol="0">
              <a:spAutoFit/>
            </a:bodyP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Hoạt</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Động</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6" name="TextBox 5">
            <a:extLst>
              <a:ext uri="{FF2B5EF4-FFF2-40B4-BE49-F238E27FC236}">
                <a16:creationId xmlns:a16="http://schemas.microsoft.com/office/drawing/2014/main" id="{D8B1C5AC-42CC-1F77-81F2-B3F5AEBEC61D}"/>
              </a:ext>
            </a:extLst>
          </p:cNvPr>
          <p:cNvSpPr txBox="1"/>
          <p:nvPr/>
        </p:nvSpPr>
        <p:spPr>
          <a:xfrm>
            <a:off x="2645729" y="1627072"/>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7200" b="1" dirty="0" err="1">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KHÁM</a:t>
            </a:r>
            <a:r>
              <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2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PHÁ</a:t>
            </a:r>
            <a:endParaRPr lang="en-US" sz="72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72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&amp;</a:t>
            </a:r>
          </a:p>
          <a:p>
            <a:pPr algn="ctr">
              <a:lnSpc>
                <a:spcPct val="80000"/>
              </a:lnSpc>
            </a:pPr>
            <a:endParaRPr lang="en-US" sz="72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7" name="TextBox 6">
            <a:extLst>
              <a:ext uri="{FF2B5EF4-FFF2-40B4-BE49-F238E27FC236}">
                <a16:creationId xmlns:a16="http://schemas.microsoft.com/office/drawing/2014/main" id="{D8B1C5AC-42CC-1F77-81F2-B3F5AEBEC61D}"/>
              </a:ext>
            </a:extLst>
          </p:cNvPr>
          <p:cNvSpPr txBox="1"/>
          <p:nvPr/>
        </p:nvSpPr>
        <p:spPr>
          <a:xfrm>
            <a:off x="2532658" y="2819862"/>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7200" b="1" dirty="0" err="1">
                <a:ln w="28575">
                  <a:solidFill>
                    <a:srgbClr val="002060"/>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72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7200" b="1" dirty="0" err="1">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TẬP</a:t>
            </a:r>
            <a:endParaRPr lang="en-US" sz="7200" b="1" dirty="0">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pic>
        <p:nvPicPr>
          <p:cNvPr id="10" name="Hình ảnh 3" descr="Ảnh có chứa đồ chơi, búp bê, đồ họa véc-tơ&#10;&#10;Mô tả được tạo tự động">
            <a:extLst>
              <a:ext uri="{FF2B5EF4-FFF2-40B4-BE49-F238E27FC236}">
                <a16:creationId xmlns:a16="http://schemas.microsoft.com/office/drawing/2014/main" id="{DC4CA6CF-40A1-9F37-C816-9A0B5D3BD3B8}"/>
              </a:ext>
            </a:extLst>
          </p:cNvPr>
          <p:cNvPicPr>
            <a:picLocks noChangeAspect="1"/>
          </p:cNvPicPr>
          <p:nvPr/>
        </p:nvPicPr>
        <p:blipFill>
          <a:blip r:embed="rId4"/>
          <a:stretch>
            <a:fillRect/>
          </a:stretch>
        </p:blipFill>
        <p:spPr>
          <a:xfrm>
            <a:off x="252583" y="2953055"/>
            <a:ext cx="4447079" cy="3835400"/>
          </a:xfrm>
          <a:prstGeom prst="rect">
            <a:avLst/>
          </a:prstGeom>
        </p:spPr>
      </p:pic>
    </p:spTree>
    <p:extLst>
      <p:ext uri="{BB962C8B-B14F-4D97-AF65-F5344CB8AC3E}">
        <p14:creationId xmlns:p14="http://schemas.microsoft.com/office/powerpoint/2010/main" val="2677879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B90CBE-08C5-D2C4-3CF4-C05A9C952D12}"/>
              </a:ext>
            </a:extLst>
          </p:cNvPr>
          <p:cNvGrpSpPr/>
          <p:nvPr/>
        </p:nvGrpSpPr>
        <p:grpSpPr>
          <a:xfrm rot="920132">
            <a:off x="3760252" y="190155"/>
            <a:ext cx="4671493" cy="1446550"/>
            <a:chOff x="159959" y="778561"/>
            <a:chExt cx="4263660" cy="1446550"/>
          </a:xfrm>
        </p:grpSpPr>
        <p:sp>
          <p:nvSpPr>
            <p:cNvPr id="3" name="TextBox 2">
              <a:extLst>
                <a:ext uri="{FF2B5EF4-FFF2-40B4-BE49-F238E27FC236}">
                  <a16:creationId xmlns:a16="http://schemas.microsoft.com/office/drawing/2014/main" id="{5E36ADC8-FBE6-DD8D-214A-3AC33C27CEAC}"/>
                </a:ext>
              </a:extLst>
            </p:cNvPr>
            <p:cNvSpPr txBox="1"/>
            <p:nvPr/>
          </p:nvSpPr>
          <p:spPr>
            <a:xfrm rot="20615280">
              <a:off x="159959" y="778561"/>
              <a:ext cx="4263659" cy="1446550"/>
            </a:xfrm>
            <a:prstGeom prst="rect">
              <a:avLst/>
            </a:prstGeom>
            <a:noFill/>
          </p:spPr>
          <p:txBody>
            <a:bodyPr wrap="square" rtlCol="0">
              <a:spAutoFit/>
            </a:bodyPr>
            <a:lstStyle/>
            <a:p>
              <a:pPr algn="ctr"/>
              <a:r>
                <a:rPr lang="vi-VN" sz="8800" dirty="0">
                  <a:ln w="127000">
                    <a:solidFill>
                      <a:schemeClr val="bg1"/>
                    </a:solidFill>
                  </a:ln>
                  <a:latin typeface="#9Slide05 Phobia" panose="02000506000000020003" pitchFamily="2" charset="0"/>
                </a:rPr>
                <a:t>Chặng 1</a:t>
              </a:r>
              <a:endParaRPr lang="en-US" sz="8800" dirty="0">
                <a:ln w="127000">
                  <a:solidFill>
                    <a:schemeClr val="bg1"/>
                  </a:solidFill>
                </a:ln>
                <a:latin typeface="#9Slide05 Phobia" panose="02000506000000020003" pitchFamily="2" charset="0"/>
              </a:endParaRPr>
            </a:p>
          </p:txBody>
        </p:sp>
        <p:sp>
          <p:nvSpPr>
            <p:cNvPr id="4" name="TextBox 3">
              <a:extLst>
                <a:ext uri="{FF2B5EF4-FFF2-40B4-BE49-F238E27FC236}">
                  <a16:creationId xmlns:a16="http://schemas.microsoft.com/office/drawing/2014/main" id="{89021B6F-479D-92CE-E01D-5405A55E1631}"/>
                </a:ext>
              </a:extLst>
            </p:cNvPr>
            <p:cNvSpPr txBox="1"/>
            <p:nvPr/>
          </p:nvSpPr>
          <p:spPr>
            <a:xfrm rot="20615280">
              <a:off x="159960" y="778561"/>
              <a:ext cx="4263659" cy="1446550"/>
            </a:xfrm>
            <a:prstGeom prst="rect">
              <a:avLst/>
            </a:prstGeom>
            <a:noFill/>
          </p:spPr>
          <p:txBody>
            <a:bodyPr wrap="square" rtlCol="0">
              <a:spAutoFit/>
            </a:bodyPr>
            <a:lstStyle/>
            <a:p>
              <a:pPr algn="ctr"/>
              <a:r>
                <a:rPr lang="vi-VN" sz="8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Chặng 1</a:t>
              </a:r>
              <a:endParaRPr lang="en-US" sz="8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2" name="Graphic 3">
            <a:extLst>
              <a:ext uri="{FF2B5EF4-FFF2-40B4-BE49-F238E27FC236}">
                <a16:creationId xmlns:a16="http://schemas.microsoft.com/office/drawing/2014/main" id="{3B4C06AB-4A32-1BBD-1DD3-96307338F2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733111" y="3378676"/>
            <a:ext cx="2687364" cy="3479324"/>
          </a:xfrm>
          <a:prstGeom prst="rect">
            <a:avLst/>
          </a:prstGeom>
        </p:spPr>
      </p:pic>
      <p:sp>
        <p:nvSpPr>
          <p:cNvPr id="13" name="TextBox 12">
            <a:extLst>
              <a:ext uri="{FF2B5EF4-FFF2-40B4-BE49-F238E27FC236}">
                <a16:creationId xmlns:a16="http://schemas.microsoft.com/office/drawing/2014/main" id="{D0C86743-AA99-8F83-6A97-C9AE74FA3F0F}"/>
              </a:ext>
            </a:extLst>
          </p:cNvPr>
          <p:cNvSpPr txBox="1"/>
          <p:nvPr/>
        </p:nvSpPr>
        <p:spPr>
          <a:xfrm>
            <a:off x="-95250" y="1977376"/>
            <a:ext cx="1219200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LUYỆN ĐỌC THÀNH TIẾNG</a:t>
            </a:r>
          </a:p>
        </p:txBody>
      </p:sp>
    </p:spTree>
    <p:extLst>
      <p:ext uri="{BB962C8B-B14F-4D97-AF65-F5344CB8AC3E}">
        <p14:creationId xmlns:p14="http://schemas.microsoft.com/office/powerpoint/2010/main" val="14063212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17" presetClass="entr" presetSubtype="10" fill="hold" nodeType="withEffect">
                                  <p:stCondLst>
                                    <p:cond delay="100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p:cTn id="19"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Graphic 15">
            <a:extLst>
              <a:ext uri="{FF2B5EF4-FFF2-40B4-BE49-F238E27FC236}">
                <a16:creationId xmlns:a16="http://schemas.microsoft.com/office/drawing/2014/main" id="{055743BB-526E-310E-2112-B0E1EE4F0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1531999"/>
            <a:ext cx="4737630" cy="5063181"/>
          </a:xfrm>
          <a:prstGeom prst="rect">
            <a:avLst/>
          </a:prstGeom>
        </p:spPr>
      </p:pic>
      <p:sp>
        <p:nvSpPr>
          <p:cNvPr id="14" name="TextBox 13"/>
          <p:cNvSpPr txBox="1"/>
          <p:nvPr/>
        </p:nvSpPr>
        <p:spPr>
          <a:xfrm>
            <a:off x="6044503" y="1039618"/>
            <a:ext cx="3256057" cy="830997"/>
          </a:xfrm>
          <a:prstGeom prst="rect">
            <a:avLst/>
          </a:prstGeom>
          <a:noFill/>
        </p:spPr>
        <p:txBody>
          <a:bodyPr wrap="square" rtlCol="0">
            <a:spAutoFit/>
          </a:bodyPr>
          <a:lstStyle/>
          <a:p>
            <a:pPr algn="just"/>
            <a:r>
              <a:rPr lang="en-US" sz="4800" dirty="0" err="1"/>
              <a:t>Mắt</a:t>
            </a:r>
            <a:r>
              <a:rPr lang="en-US" sz="4800" dirty="0"/>
              <a:t> </a:t>
            </a:r>
            <a:r>
              <a:rPr lang="en-US" sz="4800" dirty="0" err="1"/>
              <a:t>dõi</a:t>
            </a:r>
            <a:endParaRPr lang="en-US" sz="4800" dirty="0"/>
          </a:p>
        </p:txBody>
      </p:sp>
      <p:sp>
        <p:nvSpPr>
          <p:cNvPr id="15" name="TextBox 14"/>
          <p:cNvSpPr txBox="1"/>
          <p:nvPr/>
        </p:nvSpPr>
        <p:spPr>
          <a:xfrm>
            <a:off x="6159463" y="2671095"/>
            <a:ext cx="3792084" cy="830997"/>
          </a:xfrm>
          <a:prstGeom prst="rect">
            <a:avLst/>
          </a:prstGeom>
          <a:noFill/>
        </p:spPr>
        <p:txBody>
          <a:bodyPr wrap="square" rtlCol="0">
            <a:spAutoFit/>
          </a:bodyPr>
          <a:lstStyle/>
          <a:p>
            <a:pPr algn="just"/>
            <a:r>
              <a:rPr lang="en-US" sz="4800" dirty="0"/>
              <a:t>Tai </a:t>
            </a:r>
            <a:r>
              <a:rPr lang="en-US" sz="4800" dirty="0" err="1"/>
              <a:t>nghe</a:t>
            </a:r>
            <a:endParaRPr lang="en-US" sz="4800" dirty="0"/>
          </a:p>
        </p:txBody>
      </p:sp>
      <p:sp>
        <p:nvSpPr>
          <p:cNvPr id="16" name="TextBox 15"/>
          <p:cNvSpPr txBox="1"/>
          <p:nvPr/>
        </p:nvSpPr>
        <p:spPr>
          <a:xfrm>
            <a:off x="6159463" y="4636576"/>
            <a:ext cx="3634430" cy="830997"/>
          </a:xfrm>
          <a:prstGeom prst="rect">
            <a:avLst/>
          </a:prstGeom>
          <a:noFill/>
        </p:spPr>
        <p:txBody>
          <a:bodyPr wrap="square" rtlCol="0">
            <a:spAutoFit/>
          </a:bodyPr>
          <a:lstStyle/>
          <a:p>
            <a:pPr algn="just"/>
            <a:r>
              <a:rPr lang="en-US" sz="4800" dirty="0" err="1"/>
              <a:t>Tay</a:t>
            </a:r>
            <a:r>
              <a:rPr lang="en-US" sz="4800" dirty="0"/>
              <a:t> </a:t>
            </a:r>
            <a:r>
              <a:rPr lang="en-US" sz="4800" dirty="0" err="1"/>
              <a:t>dò</a:t>
            </a:r>
            <a:endParaRPr lang="en-US" sz="4800" dirty="0"/>
          </a:p>
        </p:txBody>
      </p:sp>
      <p:pic>
        <p:nvPicPr>
          <p:cNvPr id="17" name="Picture 16">
            <a:extLst>
              <a:ext uri="{FF2B5EF4-FFF2-40B4-BE49-F238E27FC236}">
                <a16:creationId xmlns:a16="http://schemas.microsoft.com/office/drawing/2014/main" id="{7B039271-43B3-6E78-27E6-EA91CC3761E1}"/>
              </a:ext>
            </a:extLst>
          </p:cNvPr>
          <p:cNvPicPr>
            <a:picLocks noChangeAspect="1"/>
          </p:cNvPicPr>
          <p:nvPr/>
        </p:nvPicPr>
        <p:blipFill>
          <a:blip r:embed="rId5"/>
          <a:stretch>
            <a:fillRect/>
          </a:stretch>
        </p:blipFill>
        <p:spPr>
          <a:xfrm>
            <a:off x="9413219" y="2351146"/>
            <a:ext cx="1516827" cy="1516827"/>
          </a:xfrm>
          <a:prstGeom prst="rect">
            <a:avLst/>
          </a:prstGeom>
        </p:spPr>
      </p:pic>
      <p:pic>
        <p:nvPicPr>
          <p:cNvPr id="18" name="Picture 17">
            <a:extLst>
              <a:ext uri="{FF2B5EF4-FFF2-40B4-BE49-F238E27FC236}">
                <a16:creationId xmlns:a16="http://schemas.microsoft.com/office/drawing/2014/main" id="{4777176D-2FB0-C310-0A73-BD80E8BA57C4}"/>
              </a:ext>
            </a:extLst>
          </p:cNvPr>
          <p:cNvPicPr>
            <a:picLocks noChangeAspect="1"/>
          </p:cNvPicPr>
          <p:nvPr/>
        </p:nvPicPr>
        <p:blipFill>
          <a:blip r:embed="rId6"/>
          <a:stretch>
            <a:fillRect/>
          </a:stretch>
        </p:blipFill>
        <p:spPr>
          <a:xfrm>
            <a:off x="9153115" y="239138"/>
            <a:ext cx="1776931" cy="1776931"/>
          </a:xfrm>
          <a:prstGeom prst="rect">
            <a:avLst/>
          </a:prstGeom>
        </p:spPr>
      </p:pic>
      <p:pic>
        <p:nvPicPr>
          <p:cNvPr id="19" name="Picture 18">
            <a:extLst>
              <a:ext uri="{FF2B5EF4-FFF2-40B4-BE49-F238E27FC236}">
                <a16:creationId xmlns:a16="http://schemas.microsoft.com/office/drawing/2014/main" id="{F12BA3A9-616B-D9EE-A9BF-47CA7D9DE74F}"/>
              </a:ext>
            </a:extLst>
          </p:cNvPr>
          <p:cNvPicPr>
            <a:picLocks noChangeAspect="1"/>
          </p:cNvPicPr>
          <p:nvPr/>
        </p:nvPicPr>
        <p:blipFill>
          <a:blip r:embed="rId7"/>
          <a:stretch>
            <a:fillRect/>
          </a:stretch>
        </p:blipFill>
        <p:spPr>
          <a:xfrm>
            <a:off x="9216163" y="4284547"/>
            <a:ext cx="1694763" cy="1694763"/>
          </a:xfrm>
          <a:prstGeom prst="rect">
            <a:avLst/>
          </a:prstGeom>
        </p:spPr>
      </p:pic>
      <p:pic>
        <p:nvPicPr>
          <p:cNvPr id="20" name="Picture 4" descr="Cartoon numbers, colored fun alphabet for school kids text clipart setisolated"/>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5347465" y="1039618"/>
            <a:ext cx="636248" cy="8890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artoon numbers, colored fun alphabet for school kids text clipart setisolated"/>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5347465" y="2528117"/>
            <a:ext cx="753760" cy="10531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rtoon numbers, colored fun alphabet for school kids text clipart setisolated"/>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5080822" y="4526429"/>
            <a:ext cx="963681" cy="105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1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par>
                                <p:cTn id="9" presetID="1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ppt_y</p:attrName>
                                        </p:attrNameLst>
                                      </p:cBhvr>
                                      <p:tavLst>
                                        <p:tav tm="0">
                                          <p:val>
                                            <p:strVal val="#ppt_y+#ppt_h*1.125000"/>
                                          </p:val>
                                        </p:tav>
                                        <p:tav tm="100000">
                                          <p:val>
                                            <p:strVal val="#ppt_y"/>
                                          </p:val>
                                        </p:tav>
                                      </p:tavLst>
                                    </p:anim>
                                    <p:animEffect transition="in" filter="wipe(up)">
                                      <p:cBhvr>
                                        <p:cTn id="16" dur="500"/>
                                        <p:tgtEl>
                                          <p:spTgt spid="15"/>
                                        </p:tgtEl>
                                      </p:cBhvr>
                                    </p:animEffect>
                                  </p:childTnLst>
                                </p:cTn>
                              </p:par>
                              <p:par>
                                <p:cTn id="17" presetID="1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p:tgtEl>
                                          <p:spTgt spid="16"/>
                                        </p:tgtEl>
                                        <p:attrNameLst>
                                          <p:attrName>ppt_y</p:attrName>
                                        </p:attrNameLst>
                                      </p:cBhvr>
                                      <p:tavLst>
                                        <p:tav tm="0">
                                          <p:val>
                                            <p:strVal val="#ppt_y+#ppt_h*1.125000"/>
                                          </p:val>
                                        </p:tav>
                                        <p:tav tm="100000">
                                          <p:val>
                                            <p:strVal val="#ppt_y"/>
                                          </p:val>
                                        </p:tav>
                                      </p:tavLst>
                                    </p:anim>
                                    <p:animEffect transition="in" filter="wipe(up)">
                                      <p:cBhvr>
                                        <p:cTn id="24" dur="500"/>
                                        <p:tgtEl>
                                          <p:spTgt spid="16"/>
                                        </p:tgtEl>
                                      </p:cBhvr>
                                    </p:animEffect>
                                  </p:childTnLst>
                                </p:cTn>
                              </p:par>
                              <p:par>
                                <p:cTn id="25" presetID="1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ppt_y</p:attrName>
                                        </p:attrNameLst>
                                      </p:cBhvr>
                                      <p:tavLst>
                                        <p:tav tm="0">
                                          <p:val>
                                            <p:strVal val="#ppt_y+#ppt_h*1.125000"/>
                                          </p:val>
                                        </p:tav>
                                        <p:tav tm="100000">
                                          <p:val>
                                            <p:strVal val="#ppt_y"/>
                                          </p:val>
                                        </p:tav>
                                      </p:tavLst>
                                    </p:anim>
                                    <p:animEffect transition="in" filter="wipe(up)">
                                      <p:cBhvr>
                                        <p:cTn id="28" dur="500"/>
                                        <p:tgtEl>
                                          <p:spTgt spid="19"/>
                                        </p:tgtEl>
                                      </p:cBhvr>
                                    </p:animEffect>
                                  </p:childTnLst>
                                </p:cTn>
                              </p:par>
                              <p:par>
                                <p:cTn id="29" presetID="1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par>
                                <p:cTn id="33" presetID="1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up)">
                                      <p:cBhvr>
                                        <p:cTn id="36" dur="500"/>
                                        <p:tgtEl>
                                          <p:spTgt spid="20"/>
                                        </p:tgtEl>
                                      </p:cBhvr>
                                    </p:animEffect>
                                  </p:childTnLst>
                                </p:cTn>
                              </p:par>
                              <p:par>
                                <p:cTn id="37" presetID="1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ppt_y</p:attrName>
                                        </p:attrNameLst>
                                      </p:cBhvr>
                                      <p:tavLst>
                                        <p:tav tm="0">
                                          <p:val>
                                            <p:strVal val="#ppt_y+#ppt_h*1.125000"/>
                                          </p:val>
                                        </p:tav>
                                        <p:tav tm="100000">
                                          <p:val>
                                            <p:strVal val="#ppt_y"/>
                                          </p:val>
                                        </p:tav>
                                      </p:tavLst>
                                    </p:anim>
                                    <p:animEffect transition="in" filter="wipe(up)">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61950" y="95251"/>
            <a:ext cx="11582400" cy="6762750"/>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D0C86743-AA99-8F83-6A97-C9AE74FA3F0F}"/>
              </a:ext>
            </a:extLst>
          </p:cNvPr>
          <p:cNvSpPr txBox="1"/>
          <p:nvPr/>
        </p:nvSpPr>
        <p:spPr>
          <a:xfrm>
            <a:off x="961292" y="-74436"/>
            <a:ext cx="1009357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Rộn</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66FF66"/>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ràng</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CC66FF"/>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hội</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00FFFF"/>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xuân</a:t>
            </a:r>
          </a:p>
        </p:txBody>
      </p:sp>
      <p:sp>
        <p:nvSpPr>
          <p:cNvPr id="8" name="Google Shape;1768;p26">
            <a:extLst>
              <a:ext uri="{FF2B5EF4-FFF2-40B4-BE49-F238E27FC236}">
                <a16:creationId xmlns:a16="http://schemas.microsoft.com/office/drawing/2014/main" id="{AC4A71BA-40BF-5B79-B8BE-CE5E78ECE8ED}"/>
              </a:ext>
            </a:extLst>
          </p:cNvPr>
          <p:cNvSpPr txBox="1">
            <a:spLocks/>
          </p:cNvSpPr>
          <p:nvPr/>
        </p:nvSpPr>
        <p:spPr>
          <a:xfrm>
            <a:off x="457200" y="1093526"/>
            <a:ext cx="3578600" cy="8362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002060"/>
                </a:solidFill>
                <a:latin typeface="Calibri" panose="020F0502020204030204" pitchFamily="34" charset="0"/>
                <a:cs typeface="Calibri" panose="020F0502020204030204" pitchFamily="34" charset="0"/>
              </a:rPr>
              <a:t>Trống hội vang rộn rã</a:t>
            </a:r>
          </a:p>
          <a:p>
            <a:pPr algn="just"/>
            <a:r>
              <a:rPr lang="vi-VN" sz="2400" b="0" dirty="0">
                <a:solidFill>
                  <a:srgbClr val="002060"/>
                </a:solidFill>
                <a:latin typeface="Calibri" panose="020F0502020204030204" pitchFamily="34" charset="0"/>
                <a:cs typeface="Calibri" panose="020F0502020204030204" pitchFamily="34" charset="0"/>
              </a:rPr>
              <a:t>Giục em vào hội xuân.</a:t>
            </a:r>
            <a:endParaRPr lang="pt-BR" sz="2400" b="0" dirty="0">
              <a:solidFill>
                <a:srgbClr val="002060"/>
              </a:solidFill>
              <a:latin typeface="Calibri" panose="020F0502020204030204" pitchFamily="34" charset="0"/>
              <a:cs typeface="Calibri" panose="020F0502020204030204" pitchFamily="34" charset="0"/>
            </a:endParaRPr>
          </a:p>
        </p:txBody>
      </p:sp>
      <p:sp>
        <p:nvSpPr>
          <p:cNvPr id="9" name="Google Shape;1768;p26">
            <a:extLst>
              <a:ext uri="{FF2B5EF4-FFF2-40B4-BE49-F238E27FC236}">
                <a16:creationId xmlns:a16="http://schemas.microsoft.com/office/drawing/2014/main" id="{AC4A71BA-40BF-5B79-B8BE-CE5E78ECE8ED}"/>
              </a:ext>
            </a:extLst>
          </p:cNvPr>
          <p:cNvSpPr txBox="1">
            <a:spLocks/>
          </p:cNvSpPr>
          <p:nvPr/>
        </p:nvSpPr>
        <p:spPr>
          <a:xfrm>
            <a:off x="457199" y="2075574"/>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7030A0"/>
                </a:solidFill>
                <a:latin typeface="Calibri" panose="020F0502020204030204" pitchFamily="34" charset="0"/>
                <a:cs typeface="Calibri" panose="020F0502020204030204" pitchFamily="34" charset="0"/>
              </a:rPr>
              <a:t>Đây là gian </a:t>
            </a:r>
            <a:r>
              <a:rPr lang="vi-VN" sz="2400" b="0" i="1" dirty="0">
                <a:solidFill>
                  <a:srgbClr val="7030A0"/>
                </a:solidFill>
                <a:latin typeface="Calibri" panose="020F0502020204030204" pitchFamily="34" charset="0"/>
                <a:cs typeface="Calibri" panose="020F0502020204030204" pitchFamily="34" charset="0"/>
              </a:rPr>
              <a:t>Chợ Tết</a:t>
            </a:r>
          </a:p>
          <a:p>
            <a:pPr algn="just"/>
            <a:r>
              <a:rPr lang="vi-VN" sz="2400" b="0" dirty="0">
                <a:solidFill>
                  <a:srgbClr val="7030A0"/>
                </a:solidFill>
                <a:latin typeface="Calibri" panose="020F0502020204030204" pitchFamily="34" charset="0"/>
                <a:cs typeface="Calibri" panose="020F0502020204030204" pitchFamily="34" charset="0"/>
              </a:rPr>
              <a:t>Bánh chưng và dưa hành</a:t>
            </a:r>
          </a:p>
          <a:p>
            <a:pPr algn="just"/>
            <a:r>
              <a:rPr lang="vi-VN" sz="2400" b="0" dirty="0">
                <a:solidFill>
                  <a:srgbClr val="7030A0"/>
                </a:solidFill>
                <a:latin typeface="Calibri" panose="020F0502020204030204" pitchFamily="34" charset="0"/>
                <a:cs typeface="Calibri" panose="020F0502020204030204" pitchFamily="34" charset="0"/>
              </a:rPr>
              <a:t>Bạn treo câu đối đỏ</a:t>
            </a:r>
          </a:p>
          <a:p>
            <a:pPr algn="just"/>
            <a:r>
              <a:rPr lang="vi-VN" sz="2400" b="0" dirty="0">
                <a:solidFill>
                  <a:srgbClr val="7030A0"/>
                </a:solidFill>
                <a:latin typeface="Calibri" panose="020F0502020204030204" pitchFamily="34" charset="0"/>
                <a:cs typeface="Calibri" panose="020F0502020204030204" pitchFamily="34" charset="0"/>
              </a:rPr>
              <a:t>Bạn thêm vài bức tranh.</a:t>
            </a:r>
          </a:p>
        </p:txBody>
      </p:sp>
      <p:sp>
        <p:nvSpPr>
          <p:cNvPr id="10" name="Google Shape;1768;p26">
            <a:extLst>
              <a:ext uri="{FF2B5EF4-FFF2-40B4-BE49-F238E27FC236}">
                <a16:creationId xmlns:a16="http://schemas.microsoft.com/office/drawing/2014/main" id="{AC4A71BA-40BF-5B79-B8BE-CE5E78ECE8ED}"/>
              </a:ext>
            </a:extLst>
          </p:cNvPr>
          <p:cNvSpPr txBox="1">
            <a:spLocks/>
          </p:cNvSpPr>
          <p:nvPr/>
        </p:nvSpPr>
        <p:spPr>
          <a:xfrm>
            <a:off x="457199" y="3622417"/>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FF0066"/>
                </a:solidFill>
                <a:latin typeface="Calibri" panose="020F0502020204030204" pitchFamily="34" charset="0"/>
                <a:cs typeface="Calibri" panose="020F0502020204030204" pitchFamily="34" charset="0"/>
              </a:rPr>
              <a:t>Gian </a:t>
            </a:r>
            <a:r>
              <a:rPr lang="vi-VN" sz="2400" b="0" i="1" dirty="0">
                <a:solidFill>
                  <a:srgbClr val="FF0066"/>
                </a:solidFill>
                <a:latin typeface="Calibri" panose="020F0502020204030204" pitchFamily="34" charset="0"/>
                <a:cs typeface="Calibri" panose="020F0502020204030204" pitchFamily="34" charset="0"/>
              </a:rPr>
              <a:t>Hoa xuân </a:t>
            </a:r>
            <a:r>
              <a:rPr lang="vi-VN" sz="2400" b="0" dirty="0">
                <a:solidFill>
                  <a:srgbClr val="FF0066"/>
                </a:solidFill>
                <a:latin typeface="Calibri" panose="020F0502020204030204" pitchFamily="34" charset="0"/>
                <a:cs typeface="Calibri" panose="020F0502020204030204" pitchFamily="34" charset="0"/>
              </a:rPr>
              <a:t>rực rỡ</a:t>
            </a:r>
          </a:p>
          <a:p>
            <a:pPr algn="just"/>
            <a:r>
              <a:rPr lang="vi-VN" sz="2400" b="0" dirty="0">
                <a:solidFill>
                  <a:srgbClr val="FF0066"/>
                </a:solidFill>
                <a:latin typeface="Calibri" panose="020F0502020204030204" pitchFamily="34" charset="0"/>
                <a:cs typeface="Calibri" panose="020F0502020204030204" pitchFamily="34" charset="0"/>
              </a:rPr>
              <a:t>Đào khoe nụ thắm hồng</a:t>
            </a:r>
          </a:p>
          <a:p>
            <a:pPr algn="just"/>
            <a:r>
              <a:rPr lang="vi-VN" sz="2400" b="0" dirty="0">
                <a:solidFill>
                  <a:srgbClr val="FF0066"/>
                </a:solidFill>
                <a:latin typeface="Calibri" panose="020F0502020204030204" pitchFamily="34" charset="0"/>
                <a:cs typeface="Calibri" panose="020F0502020204030204" pitchFamily="34" charset="0"/>
              </a:rPr>
              <a:t>Mai vàng tươi như nắng</a:t>
            </a:r>
          </a:p>
          <a:p>
            <a:pPr algn="just"/>
            <a:r>
              <a:rPr lang="vi-VN" sz="2400" b="0" dirty="0">
                <a:solidFill>
                  <a:srgbClr val="FF0066"/>
                </a:solidFill>
                <a:latin typeface="Calibri" panose="020F0502020204030204" pitchFamily="34" charset="0"/>
                <a:cs typeface="Calibri" panose="020F0502020204030204" pitchFamily="34" charset="0"/>
              </a:rPr>
              <a:t>Hoa cúc vừa trổ bông.</a:t>
            </a:r>
          </a:p>
        </p:txBody>
      </p:sp>
      <p:sp>
        <p:nvSpPr>
          <p:cNvPr id="11" name="Google Shape;1768;p26">
            <a:extLst>
              <a:ext uri="{FF2B5EF4-FFF2-40B4-BE49-F238E27FC236}">
                <a16:creationId xmlns:a16="http://schemas.microsoft.com/office/drawing/2014/main" id="{AC4A71BA-40BF-5B79-B8BE-CE5E78ECE8ED}"/>
              </a:ext>
            </a:extLst>
          </p:cNvPr>
          <p:cNvSpPr txBox="1">
            <a:spLocks/>
          </p:cNvSpPr>
          <p:nvPr/>
        </p:nvSpPr>
        <p:spPr>
          <a:xfrm>
            <a:off x="457199" y="5218916"/>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chemeClr val="accent4">
                    <a:lumMod val="50000"/>
                  </a:schemeClr>
                </a:solidFill>
                <a:latin typeface="Calibri" panose="020F0502020204030204" pitchFamily="34" charset="0"/>
                <a:cs typeface="Calibri" panose="020F0502020204030204" pitchFamily="34" charset="0"/>
              </a:rPr>
              <a:t>Góc dành cho </a:t>
            </a:r>
            <a:r>
              <a:rPr lang="vi-VN" sz="2400" b="0" i="1" dirty="0">
                <a:solidFill>
                  <a:schemeClr val="accent4">
                    <a:lumMod val="50000"/>
                  </a:schemeClr>
                </a:solidFill>
                <a:latin typeface="Calibri" panose="020F0502020204030204" pitchFamily="34" charset="0"/>
                <a:cs typeface="Calibri" panose="020F0502020204030204" pitchFamily="34" charset="0"/>
              </a:rPr>
              <a:t>Hội sách</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Giấy mới thơm giọng cười</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Bài thơ xuân em đọc</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Ngọt lành như ban mai.</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0681" t="31429" r="6364" b="34420"/>
          <a:stretch/>
        </p:blipFill>
        <p:spPr>
          <a:xfrm>
            <a:off x="4249007" y="1093526"/>
            <a:ext cx="2568003" cy="4421101"/>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6901" t="65716" r="7099" b="18774"/>
          <a:stretch/>
        </p:blipFill>
        <p:spPr>
          <a:xfrm>
            <a:off x="6888014" y="4442290"/>
            <a:ext cx="2513434" cy="2345070"/>
          </a:xfrm>
          <a:prstGeom prst="rect">
            <a:avLst/>
          </a:prstGeom>
        </p:spPr>
      </p:pic>
      <p:sp>
        <p:nvSpPr>
          <p:cNvPr id="14" name="Google Shape;1768;p26">
            <a:extLst>
              <a:ext uri="{FF2B5EF4-FFF2-40B4-BE49-F238E27FC236}">
                <a16:creationId xmlns:a16="http://schemas.microsoft.com/office/drawing/2014/main" id="{AC4A71BA-40BF-5B79-B8BE-CE5E78ECE8ED}"/>
              </a:ext>
            </a:extLst>
          </p:cNvPr>
          <p:cNvSpPr txBox="1">
            <a:spLocks/>
          </p:cNvSpPr>
          <p:nvPr/>
        </p:nvSpPr>
        <p:spPr>
          <a:xfrm>
            <a:off x="7501210" y="1037272"/>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C00000"/>
                </a:solidFill>
                <a:latin typeface="Calibri" panose="020F0502020204030204" pitchFamily="34" charset="0"/>
                <a:cs typeface="Calibri" panose="020F0502020204030204" pitchFamily="34" charset="0"/>
              </a:rPr>
              <a:t>Góc </a:t>
            </a:r>
            <a:r>
              <a:rPr lang="vi-VN" sz="2400" b="0" i="1" dirty="0">
                <a:solidFill>
                  <a:srgbClr val="C00000"/>
                </a:solidFill>
                <a:latin typeface="Calibri" panose="020F0502020204030204" pitchFamily="34" charset="0"/>
                <a:cs typeface="Calibri" panose="020F0502020204030204" pitchFamily="34" charset="0"/>
              </a:rPr>
              <a:t>trò chơi ngày Tết</a:t>
            </a:r>
          </a:p>
          <a:p>
            <a:pPr algn="just"/>
            <a:r>
              <a:rPr lang="vi-VN" sz="2400" b="0" dirty="0">
                <a:solidFill>
                  <a:srgbClr val="C00000"/>
                </a:solidFill>
                <a:latin typeface="Calibri" panose="020F0502020204030204" pitchFamily="34" charset="0"/>
                <a:cs typeface="Calibri" panose="020F0502020204030204" pitchFamily="34" charset="0"/>
              </a:rPr>
              <a:t>Kéo co và ném vòng</a:t>
            </a:r>
          </a:p>
          <a:p>
            <a:pPr algn="just"/>
            <a:r>
              <a:rPr lang="vi-VN" sz="2400" b="0" dirty="0">
                <a:solidFill>
                  <a:srgbClr val="C00000"/>
                </a:solidFill>
                <a:latin typeface="Calibri" panose="020F0502020204030204" pitchFamily="34" charset="0"/>
                <a:cs typeface="Calibri" panose="020F0502020204030204" pitchFamily="34" charset="0"/>
              </a:rPr>
              <a:t>Tiếng reo hò cổ vũ</a:t>
            </a:r>
          </a:p>
          <a:p>
            <a:pPr algn="just"/>
            <a:r>
              <a:rPr lang="vi-VN" sz="2400" b="0" dirty="0">
                <a:solidFill>
                  <a:srgbClr val="C00000"/>
                </a:solidFill>
                <a:latin typeface="Calibri" panose="020F0502020204030204" pitchFamily="34" charset="0"/>
                <a:cs typeface="Calibri" panose="020F0502020204030204" pitchFamily="34" charset="0"/>
              </a:rPr>
              <a:t>Gieo niềm vui rộn ràng.</a:t>
            </a:r>
          </a:p>
        </p:txBody>
      </p:sp>
      <p:sp>
        <p:nvSpPr>
          <p:cNvPr id="15" name="Google Shape;1768;p26">
            <a:extLst>
              <a:ext uri="{FF2B5EF4-FFF2-40B4-BE49-F238E27FC236}">
                <a16:creationId xmlns:a16="http://schemas.microsoft.com/office/drawing/2014/main" id="{AC4A71BA-40BF-5B79-B8BE-CE5E78ECE8ED}"/>
              </a:ext>
            </a:extLst>
          </p:cNvPr>
          <p:cNvSpPr txBox="1">
            <a:spLocks/>
          </p:cNvSpPr>
          <p:nvPr/>
        </p:nvSpPr>
        <p:spPr>
          <a:xfrm>
            <a:off x="7480442" y="2255869"/>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009900"/>
                </a:solidFill>
                <a:latin typeface="Calibri" panose="020F0502020204030204" pitchFamily="34" charset="0"/>
                <a:cs typeface="Calibri" panose="020F0502020204030204" pitchFamily="34" charset="0"/>
              </a:rPr>
              <a:t>Trường em vừa khai hội</a:t>
            </a:r>
          </a:p>
          <a:p>
            <a:pPr algn="just"/>
            <a:r>
              <a:rPr lang="vi-VN" sz="2400" b="0" dirty="0">
                <a:solidFill>
                  <a:srgbClr val="009900"/>
                </a:solidFill>
                <a:latin typeface="Calibri" panose="020F0502020204030204" pitchFamily="34" charset="0"/>
                <a:cs typeface="Calibri" panose="020F0502020204030204" pitchFamily="34" charset="0"/>
              </a:rPr>
              <a:t>Đã ngập tràn yêu thương.</a:t>
            </a:r>
          </a:p>
        </p:txBody>
      </p:sp>
      <p:sp>
        <p:nvSpPr>
          <p:cNvPr id="16" name="Google Shape;1768;p26">
            <a:extLst>
              <a:ext uri="{FF2B5EF4-FFF2-40B4-BE49-F238E27FC236}">
                <a16:creationId xmlns:a16="http://schemas.microsoft.com/office/drawing/2014/main" id="{AC4A71BA-40BF-5B79-B8BE-CE5E78ECE8ED}"/>
              </a:ext>
            </a:extLst>
          </p:cNvPr>
          <p:cNvSpPr txBox="1">
            <a:spLocks/>
          </p:cNvSpPr>
          <p:nvPr/>
        </p:nvSpPr>
        <p:spPr>
          <a:xfrm>
            <a:off x="9735592" y="3568300"/>
            <a:ext cx="2205094" cy="4423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r"/>
            <a:r>
              <a:rPr lang="vi-VN" sz="2400" b="0" dirty="0">
                <a:solidFill>
                  <a:schemeClr val="accent5">
                    <a:lumMod val="75000"/>
                  </a:schemeClr>
                </a:solidFill>
                <a:latin typeface="Calibri" panose="020F0502020204030204" pitchFamily="34" charset="0"/>
                <a:cs typeface="Calibri" panose="020F0502020204030204" pitchFamily="34" charset="0"/>
              </a:rPr>
              <a:t>Thảo Nguyên</a:t>
            </a:r>
          </a:p>
        </p:txBody>
      </p:sp>
    </p:spTree>
    <p:extLst>
      <p:ext uri="{BB962C8B-B14F-4D97-AF65-F5344CB8AC3E}">
        <p14:creationId xmlns:p14="http://schemas.microsoft.com/office/powerpoint/2010/main" val="1518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61950" y="95251"/>
            <a:ext cx="11582400" cy="6762750"/>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D0C86743-AA99-8F83-6A97-C9AE74FA3F0F}"/>
              </a:ext>
            </a:extLst>
          </p:cNvPr>
          <p:cNvSpPr txBox="1"/>
          <p:nvPr/>
        </p:nvSpPr>
        <p:spPr>
          <a:xfrm>
            <a:off x="1193132" y="-263958"/>
            <a:ext cx="1009357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Rộn</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66FF66"/>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ràng</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CC66FF"/>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hội</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00FFFF"/>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xuân</a:t>
            </a:r>
          </a:p>
        </p:txBody>
      </p:sp>
      <p:sp>
        <p:nvSpPr>
          <p:cNvPr id="8" name="Google Shape;1768;p26">
            <a:extLst>
              <a:ext uri="{FF2B5EF4-FFF2-40B4-BE49-F238E27FC236}">
                <a16:creationId xmlns:a16="http://schemas.microsoft.com/office/drawing/2014/main" id="{AC4A71BA-40BF-5B79-B8BE-CE5E78ECE8ED}"/>
              </a:ext>
            </a:extLst>
          </p:cNvPr>
          <p:cNvSpPr txBox="1">
            <a:spLocks/>
          </p:cNvSpPr>
          <p:nvPr/>
        </p:nvSpPr>
        <p:spPr>
          <a:xfrm>
            <a:off x="457200" y="1093526"/>
            <a:ext cx="3578600" cy="8362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002060"/>
                </a:solidFill>
                <a:latin typeface="Calibri" panose="020F0502020204030204" pitchFamily="34" charset="0"/>
                <a:cs typeface="Calibri" panose="020F0502020204030204" pitchFamily="34" charset="0"/>
              </a:rPr>
              <a:t>Trống hội vang rộn rã</a:t>
            </a:r>
          </a:p>
          <a:p>
            <a:pPr algn="just"/>
            <a:r>
              <a:rPr lang="vi-VN" sz="2400" b="0" dirty="0">
                <a:solidFill>
                  <a:srgbClr val="002060"/>
                </a:solidFill>
                <a:latin typeface="Calibri" panose="020F0502020204030204" pitchFamily="34" charset="0"/>
                <a:cs typeface="Calibri" panose="020F0502020204030204" pitchFamily="34" charset="0"/>
              </a:rPr>
              <a:t>Giục em vào hội xuân.</a:t>
            </a:r>
            <a:endParaRPr lang="pt-BR" sz="2400" b="0" dirty="0">
              <a:solidFill>
                <a:srgbClr val="002060"/>
              </a:solidFill>
              <a:latin typeface="Calibri" panose="020F0502020204030204" pitchFamily="34" charset="0"/>
              <a:cs typeface="Calibri" panose="020F0502020204030204" pitchFamily="34" charset="0"/>
            </a:endParaRPr>
          </a:p>
        </p:txBody>
      </p:sp>
      <p:sp>
        <p:nvSpPr>
          <p:cNvPr id="9" name="Google Shape;1768;p26">
            <a:extLst>
              <a:ext uri="{FF2B5EF4-FFF2-40B4-BE49-F238E27FC236}">
                <a16:creationId xmlns:a16="http://schemas.microsoft.com/office/drawing/2014/main" id="{AC4A71BA-40BF-5B79-B8BE-CE5E78ECE8ED}"/>
              </a:ext>
            </a:extLst>
          </p:cNvPr>
          <p:cNvSpPr txBox="1">
            <a:spLocks/>
          </p:cNvSpPr>
          <p:nvPr/>
        </p:nvSpPr>
        <p:spPr>
          <a:xfrm>
            <a:off x="457199" y="2208193"/>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7030A0"/>
                </a:solidFill>
                <a:latin typeface="Calibri" panose="020F0502020204030204" pitchFamily="34" charset="0"/>
                <a:cs typeface="Calibri" panose="020F0502020204030204" pitchFamily="34" charset="0"/>
              </a:rPr>
              <a:t>Đây là gian </a:t>
            </a:r>
            <a:r>
              <a:rPr lang="vi-VN" sz="2400" b="0" i="1" dirty="0">
                <a:solidFill>
                  <a:srgbClr val="7030A0"/>
                </a:solidFill>
                <a:latin typeface="Calibri" panose="020F0502020204030204" pitchFamily="34" charset="0"/>
                <a:cs typeface="Calibri" panose="020F0502020204030204" pitchFamily="34" charset="0"/>
              </a:rPr>
              <a:t>Chợ Tết</a:t>
            </a:r>
          </a:p>
          <a:p>
            <a:pPr algn="just"/>
            <a:r>
              <a:rPr lang="vi-VN" sz="2400" b="0" dirty="0">
                <a:solidFill>
                  <a:srgbClr val="7030A0"/>
                </a:solidFill>
                <a:latin typeface="Calibri" panose="020F0502020204030204" pitchFamily="34" charset="0"/>
                <a:cs typeface="Calibri" panose="020F0502020204030204" pitchFamily="34" charset="0"/>
              </a:rPr>
              <a:t>Bánh chưng và dưa hành</a:t>
            </a:r>
          </a:p>
          <a:p>
            <a:pPr algn="just"/>
            <a:r>
              <a:rPr lang="vi-VN" sz="2400" b="0" dirty="0">
                <a:solidFill>
                  <a:srgbClr val="7030A0"/>
                </a:solidFill>
                <a:latin typeface="Calibri" panose="020F0502020204030204" pitchFamily="34" charset="0"/>
                <a:cs typeface="Calibri" panose="020F0502020204030204" pitchFamily="34" charset="0"/>
              </a:rPr>
              <a:t>Bạn treo câu đối đỏ</a:t>
            </a:r>
          </a:p>
          <a:p>
            <a:pPr algn="just"/>
            <a:r>
              <a:rPr lang="vi-VN" sz="2400" b="0" dirty="0">
                <a:solidFill>
                  <a:srgbClr val="7030A0"/>
                </a:solidFill>
                <a:latin typeface="Calibri" panose="020F0502020204030204" pitchFamily="34" charset="0"/>
                <a:cs typeface="Calibri" panose="020F0502020204030204" pitchFamily="34" charset="0"/>
              </a:rPr>
              <a:t>Bạn thêm vài bức tranh.</a:t>
            </a:r>
          </a:p>
        </p:txBody>
      </p:sp>
      <p:sp>
        <p:nvSpPr>
          <p:cNvPr id="10" name="Google Shape;1768;p26">
            <a:extLst>
              <a:ext uri="{FF2B5EF4-FFF2-40B4-BE49-F238E27FC236}">
                <a16:creationId xmlns:a16="http://schemas.microsoft.com/office/drawing/2014/main" id="{AC4A71BA-40BF-5B79-B8BE-CE5E78ECE8ED}"/>
              </a:ext>
            </a:extLst>
          </p:cNvPr>
          <p:cNvSpPr txBox="1">
            <a:spLocks/>
          </p:cNvSpPr>
          <p:nvPr/>
        </p:nvSpPr>
        <p:spPr>
          <a:xfrm>
            <a:off x="457200" y="3622417"/>
            <a:ext cx="3495676"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FF0066"/>
                </a:solidFill>
                <a:latin typeface="Calibri" panose="020F0502020204030204" pitchFamily="34" charset="0"/>
                <a:cs typeface="Calibri" panose="020F0502020204030204" pitchFamily="34" charset="0"/>
              </a:rPr>
              <a:t>Gian </a:t>
            </a:r>
            <a:r>
              <a:rPr lang="vi-VN" sz="2400" b="0" i="1" dirty="0">
                <a:solidFill>
                  <a:srgbClr val="FF0066"/>
                </a:solidFill>
                <a:latin typeface="Calibri" panose="020F0502020204030204" pitchFamily="34" charset="0"/>
                <a:cs typeface="Calibri" panose="020F0502020204030204" pitchFamily="34" charset="0"/>
              </a:rPr>
              <a:t>Hoa xuân </a:t>
            </a:r>
            <a:r>
              <a:rPr lang="vi-VN" sz="2400" b="0" dirty="0">
                <a:solidFill>
                  <a:srgbClr val="FF0066"/>
                </a:solidFill>
                <a:latin typeface="Calibri" panose="020F0502020204030204" pitchFamily="34" charset="0"/>
                <a:cs typeface="Calibri" panose="020F0502020204030204" pitchFamily="34" charset="0"/>
              </a:rPr>
              <a:t>rực rỡ</a:t>
            </a:r>
          </a:p>
          <a:p>
            <a:pPr algn="just"/>
            <a:r>
              <a:rPr lang="vi-VN" sz="2400" b="0" dirty="0">
                <a:solidFill>
                  <a:srgbClr val="FF0066"/>
                </a:solidFill>
                <a:latin typeface="Calibri" panose="020F0502020204030204" pitchFamily="34" charset="0"/>
                <a:cs typeface="Calibri" panose="020F0502020204030204" pitchFamily="34" charset="0"/>
              </a:rPr>
              <a:t>Đào khoe nụ thắm hồng</a:t>
            </a:r>
          </a:p>
          <a:p>
            <a:pPr algn="just"/>
            <a:r>
              <a:rPr lang="vi-VN" sz="2400" b="0" dirty="0">
                <a:solidFill>
                  <a:srgbClr val="FF0066"/>
                </a:solidFill>
                <a:latin typeface="Calibri" panose="020F0502020204030204" pitchFamily="34" charset="0"/>
                <a:cs typeface="Calibri" panose="020F0502020204030204" pitchFamily="34" charset="0"/>
              </a:rPr>
              <a:t>Mai vàng tươi như nắng</a:t>
            </a:r>
          </a:p>
          <a:p>
            <a:pPr algn="just"/>
            <a:r>
              <a:rPr lang="vi-VN" sz="2400" b="0" dirty="0">
                <a:solidFill>
                  <a:srgbClr val="FF0066"/>
                </a:solidFill>
                <a:latin typeface="Calibri" panose="020F0502020204030204" pitchFamily="34" charset="0"/>
                <a:cs typeface="Calibri" panose="020F0502020204030204" pitchFamily="34" charset="0"/>
              </a:rPr>
              <a:t>Hoa cúc vừa trổ bông.</a:t>
            </a:r>
          </a:p>
        </p:txBody>
      </p:sp>
      <p:sp>
        <p:nvSpPr>
          <p:cNvPr id="11" name="Google Shape;1768;p26">
            <a:extLst>
              <a:ext uri="{FF2B5EF4-FFF2-40B4-BE49-F238E27FC236}">
                <a16:creationId xmlns:a16="http://schemas.microsoft.com/office/drawing/2014/main" id="{AC4A71BA-40BF-5B79-B8BE-CE5E78ECE8ED}"/>
              </a:ext>
            </a:extLst>
          </p:cNvPr>
          <p:cNvSpPr txBox="1">
            <a:spLocks/>
          </p:cNvSpPr>
          <p:nvPr/>
        </p:nvSpPr>
        <p:spPr>
          <a:xfrm>
            <a:off x="457199" y="5218916"/>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chemeClr val="accent4">
                    <a:lumMod val="50000"/>
                  </a:schemeClr>
                </a:solidFill>
                <a:latin typeface="Calibri" panose="020F0502020204030204" pitchFamily="34" charset="0"/>
                <a:cs typeface="Calibri" panose="020F0502020204030204" pitchFamily="34" charset="0"/>
              </a:rPr>
              <a:t>Góc dành cho </a:t>
            </a:r>
            <a:r>
              <a:rPr lang="vi-VN" sz="2400" b="0" i="1" dirty="0">
                <a:solidFill>
                  <a:schemeClr val="accent4">
                    <a:lumMod val="50000"/>
                  </a:schemeClr>
                </a:solidFill>
                <a:latin typeface="Calibri" panose="020F0502020204030204" pitchFamily="34" charset="0"/>
                <a:cs typeface="Calibri" panose="020F0502020204030204" pitchFamily="34" charset="0"/>
              </a:rPr>
              <a:t>Hội sách</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Giấy mới thơm giọng cười</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Bài thơ xuân em đọc</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Ngọt lành như ban mai.</a:t>
            </a: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50681" t="31429" r="6364" b="34420"/>
          <a:stretch/>
        </p:blipFill>
        <p:spPr>
          <a:xfrm>
            <a:off x="4434127" y="3837871"/>
            <a:ext cx="1629100" cy="2804676"/>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6901" t="65716" r="7099" b="18774"/>
          <a:stretch/>
        </p:blipFill>
        <p:spPr>
          <a:xfrm>
            <a:off x="6239917" y="4216562"/>
            <a:ext cx="2513434" cy="2345070"/>
          </a:xfrm>
          <a:prstGeom prst="rect">
            <a:avLst/>
          </a:prstGeom>
        </p:spPr>
      </p:pic>
      <p:sp>
        <p:nvSpPr>
          <p:cNvPr id="14" name="Google Shape;1768;p26">
            <a:extLst>
              <a:ext uri="{FF2B5EF4-FFF2-40B4-BE49-F238E27FC236}">
                <a16:creationId xmlns:a16="http://schemas.microsoft.com/office/drawing/2014/main" id="{AC4A71BA-40BF-5B79-B8BE-CE5E78ECE8ED}"/>
              </a:ext>
            </a:extLst>
          </p:cNvPr>
          <p:cNvSpPr txBox="1">
            <a:spLocks/>
          </p:cNvSpPr>
          <p:nvPr/>
        </p:nvSpPr>
        <p:spPr>
          <a:xfrm>
            <a:off x="4877784" y="1002768"/>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C00000"/>
                </a:solidFill>
                <a:latin typeface="Calibri" panose="020F0502020204030204" pitchFamily="34" charset="0"/>
                <a:cs typeface="Calibri" panose="020F0502020204030204" pitchFamily="34" charset="0"/>
              </a:rPr>
              <a:t>Góc </a:t>
            </a:r>
            <a:r>
              <a:rPr lang="vi-VN" sz="2400" b="0" i="1" dirty="0">
                <a:solidFill>
                  <a:srgbClr val="C00000"/>
                </a:solidFill>
                <a:latin typeface="Calibri" panose="020F0502020204030204" pitchFamily="34" charset="0"/>
                <a:cs typeface="Calibri" panose="020F0502020204030204" pitchFamily="34" charset="0"/>
              </a:rPr>
              <a:t>trò chơi ngày Tết</a:t>
            </a:r>
          </a:p>
          <a:p>
            <a:pPr algn="just"/>
            <a:r>
              <a:rPr lang="vi-VN" sz="2400" b="0" dirty="0">
                <a:solidFill>
                  <a:srgbClr val="C00000"/>
                </a:solidFill>
                <a:latin typeface="Calibri" panose="020F0502020204030204" pitchFamily="34" charset="0"/>
                <a:cs typeface="Calibri" panose="020F0502020204030204" pitchFamily="34" charset="0"/>
              </a:rPr>
              <a:t>Kéo co và ném vòng</a:t>
            </a:r>
          </a:p>
          <a:p>
            <a:pPr algn="just"/>
            <a:r>
              <a:rPr lang="vi-VN" sz="2400" b="0" dirty="0">
                <a:solidFill>
                  <a:srgbClr val="C00000"/>
                </a:solidFill>
                <a:latin typeface="Calibri" panose="020F0502020204030204" pitchFamily="34" charset="0"/>
                <a:cs typeface="Calibri" panose="020F0502020204030204" pitchFamily="34" charset="0"/>
              </a:rPr>
              <a:t>Tiếng reo hò cổ vũ</a:t>
            </a:r>
          </a:p>
          <a:p>
            <a:pPr algn="just"/>
            <a:r>
              <a:rPr lang="vi-VN" sz="2400" b="0" dirty="0">
                <a:solidFill>
                  <a:srgbClr val="C00000"/>
                </a:solidFill>
                <a:latin typeface="Calibri" panose="020F0502020204030204" pitchFamily="34" charset="0"/>
                <a:cs typeface="Calibri" panose="020F0502020204030204" pitchFamily="34" charset="0"/>
              </a:rPr>
              <a:t>Gieo niềm vui rộn ràng.</a:t>
            </a:r>
          </a:p>
        </p:txBody>
      </p:sp>
      <p:sp>
        <p:nvSpPr>
          <p:cNvPr id="15" name="Google Shape;1768;p26">
            <a:extLst>
              <a:ext uri="{FF2B5EF4-FFF2-40B4-BE49-F238E27FC236}">
                <a16:creationId xmlns:a16="http://schemas.microsoft.com/office/drawing/2014/main" id="{AC4A71BA-40BF-5B79-B8BE-CE5E78ECE8ED}"/>
              </a:ext>
            </a:extLst>
          </p:cNvPr>
          <p:cNvSpPr txBox="1">
            <a:spLocks/>
          </p:cNvSpPr>
          <p:nvPr/>
        </p:nvSpPr>
        <p:spPr>
          <a:xfrm>
            <a:off x="4857016" y="2221365"/>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009900"/>
                </a:solidFill>
                <a:latin typeface="Calibri" panose="020F0502020204030204" pitchFamily="34" charset="0"/>
                <a:cs typeface="Calibri" panose="020F0502020204030204" pitchFamily="34" charset="0"/>
              </a:rPr>
              <a:t>Trường em vừa khai hội</a:t>
            </a:r>
          </a:p>
          <a:p>
            <a:pPr algn="just"/>
            <a:r>
              <a:rPr lang="vi-VN" sz="2400" b="0" dirty="0">
                <a:solidFill>
                  <a:srgbClr val="009900"/>
                </a:solidFill>
                <a:latin typeface="Calibri" panose="020F0502020204030204" pitchFamily="34" charset="0"/>
                <a:cs typeface="Calibri" panose="020F0502020204030204" pitchFamily="34" charset="0"/>
              </a:rPr>
              <a:t>Đã ngập tràn yêu thương.</a:t>
            </a:r>
          </a:p>
        </p:txBody>
      </p:sp>
      <p:sp>
        <p:nvSpPr>
          <p:cNvPr id="16" name="Google Shape;1768;p26">
            <a:extLst>
              <a:ext uri="{FF2B5EF4-FFF2-40B4-BE49-F238E27FC236}">
                <a16:creationId xmlns:a16="http://schemas.microsoft.com/office/drawing/2014/main" id="{AC4A71BA-40BF-5B79-B8BE-CE5E78ECE8ED}"/>
              </a:ext>
            </a:extLst>
          </p:cNvPr>
          <p:cNvSpPr txBox="1">
            <a:spLocks/>
          </p:cNvSpPr>
          <p:nvPr/>
        </p:nvSpPr>
        <p:spPr>
          <a:xfrm>
            <a:off x="6904242" y="3841897"/>
            <a:ext cx="2205094" cy="4423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r"/>
            <a:r>
              <a:rPr lang="vi-VN" sz="2400" b="0" dirty="0">
                <a:solidFill>
                  <a:schemeClr val="accent5">
                    <a:lumMod val="75000"/>
                  </a:schemeClr>
                </a:solidFill>
                <a:latin typeface="Calibri" panose="020F0502020204030204" pitchFamily="34" charset="0"/>
                <a:cs typeface="Calibri" panose="020F0502020204030204" pitchFamily="34" charset="0"/>
              </a:rPr>
              <a:t>Thảo Nguyên</a:t>
            </a:r>
          </a:p>
        </p:txBody>
      </p:sp>
      <p:grpSp>
        <p:nvGrpSpPr>
          <p:cNvPr id="18" name="Nhóm 25">
            <a:extLst>
              <a:ext uri="{FF2B5EF4-FFF2-40B4-BE49-F238E27FC236}">
                <a16:creationId xmlns:a16="http://schemas.microsoft.com/office/drawing/2014/main" id="{D201D898-389A-41B7-8043-DBEA9ECD7665}"/>
              </a:ext>
            </a:extLst>
          </p:cNvPr>
          <p:cNvGrpSpPr/>
          <p:nvPr/>
        </p:nvGrpSpPr>
        <p:grpSpPr>
          <a:xfrm>
            <a:off x="-142142" y="537567"/>
            <a:ext cx="3618768" cy="1538007"/>
            <a:chOff x="1171366" y="986925"/>
            <a:chExt cx="2652211" cy="1617401"/>
          </a:xfrm>
        </p:grpSpPr>
        <p:sp>
          <p:nvSpPr>
            <p:cNvPr id="19" name="Hình chữ nhật: Góc Tròn 12">
              <a:extLst>
                <a:ext uri="{FF2B5EF4-FFF2-40B4-BE49-F238E27FC236}">
                  <a16:creationId xmlns:a16="http://schemas.microsoft.com/office/drawing/2014/main" id="{6205DD5C-A62C-4D84-B1D8-C885442BE35C}"/>
                </a:ext>
              </a:extLst>
            </p:cNvPr>
            <p:cNvSpPr/>
            <p:nvPr/>
          </p:nvSpPr>
          <p:spPr>
            <a:xfrm>
              <a:off x="1454653" y="1432118"/>
              <a:ext cx="2368924" cy="1172208"/>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Hình ảnh 13" descr="Ảnh có chứa văn bản, đồ họa véc-tơ&#10;&#10;Mô tả được tạo tự động">
              <a:extLst>
                <a:ext uri="{FF2B5EF4-FFF2-40B4-BE49-F238E27FC236}">
                  <a16:creationId xmlns:a16="http://schemas.microsoft.com/office/drawing/2014/main" id="{B5469A1B-8E12-43A0-9FAA-E8DC5426ADDC}"/>
                </a:ext>
              </a:extLst>
            </p:cNvPr>
            <p:cNvPicPr>
              <a:picLocks noChangeAspect="1"/>
            </p:cNvPicPr>
            <p:nvPr/>
          </p:nvPicPr>
          <p:blipFill rotWithShape="1">
            <a:blip r:embed="rId5"/>
            <a:srcRect l="22873" t="-409" r="59822" b="52913"/>
            <a:stretch/>
          </p:blipFill>
          <p:spPr>
            <a:xfrm>
              <a:off x="1171366" y="986925"/>
              <a:ext cx="545174" cy="1058007"/>
            </a:xfrm>
            <a:prstGeom prst="rect">
              <a:avLst/>
            </a:prstGeom>
          </p:spPr>
        </p:pic>
      </p:grpSp>
      <p:cxnSp>
        <p:nvCxnSpPr>
          <p:cNvPr id="21" name="Đường nối Thẳng 46">
            <a:extLst>
              <a:ext uri="{FF2B5EF4-FFF2-40B4-BE49-F238E27FC236}">
                <a16:creationId xmlns:a16="http://schemas.microsoft.com/office/drawing/2014/main" id="{E429EA32-9FD0-4494-90F5-82719EC264CB}"/>
              </a:ext>
            </a:extLst>
          </p:cNvPr>
          <p:cNvCxnSpPr>
            <a:cxnSpLocks/>
          </p:cNvCxnSpPr>
          <p:nvPr/>
        </p:nvCxnSpPr>
        <p:spPr>
          <a:xfrm flipH="1">
            <a:off x="1699463" y="1145098"/>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22" name="Đường nối Thẳng 46">
            <a:extLst>
              <a:ext uri="{FF2B5EF4-FFF2-40B4-BE49-F238E27FC236}">
                <a16:creationId xmlns:a16="http://schemas.microsoft.com/office/drawing/2014/main" id="{87C09391-55F0-43AC-97E4-D41213B7B40E}"/>
              </a:ext>
            </a:extLst>
          </p:cNvPr>
          <p:cNvCxnSpPr>
            <a:cxnSpLocks/>
          </p:cNvCxnSpPr>
          <p:nvPr/>
        </p:nvCxnSpPr>
        <p:spPr>
          <a:xfrm flipH="1">
            <a:off x="2909508" y="2284301"/>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24" name="Đường nối Thẳng 46">
            <a:extLst>
              <a:ext uri="{FF2B5EF4-FFF2-40B4-BE49-F238E27FC236}">
                <a16:creationId xmlns:a16="http://schemas.microsoft.com/office/drawing/2014/main" id="{E429EA32-9FD0-4494-90F5-82719EC264CB}"/>
              </a:ext>
            </a:extLst>
          </p:cNvPr>
          <p:cNvCxnSpPr>
            <a:cxnSpLocks/>
          </p:cNvCxnSpPr>
          <p:nvPr/>
        </p:nvCxnSpPr>
        <p:spPr>
          <a:xfrm flipH="1">
            <a:off x="1540075" y="1462344"/>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nvGrpSpPr>
          <p:cNvPr id="25" name="Nhóm 45">
            <a:extLst>
              <a:ext uri="{FF2B5EF4-FFF2-40B4-BE49-F238E27FC236}">
                <a16:creationId xmlns:a16="http://schemas.microsoft.com/office/drawing/2014/main" id="{9A61FFD2-C760-4201-A67D-7339F340F078}"/>
              </a:ext>
            </a:extLst>
          </p:cNvPr>
          <p:cNvGrpSpPr/>
          <p:nvPr/>
        </p:nvGrpSpPr>
        <p:grpSpPr>
          <a:xfrm>
            <a:off x="3294648" y="1433407"/>
            <a:ext cx="130996" cy="307216"/>
            <a:chOff x="4381715" y="2331720"/>
            <a:chExt cx="130996" cy="307216"/>
          </a:xfrm>
        </p:grpSpPr>
        <p:cxnSp>
          <p:nvCxnSpPr>
            <p:cNvPr id="26" name="Đường nối Thẳng 43">
              <a:extLst>
                <a:ext uri="{FF2B5EF4-FFF2-40B4-BE49-F238E27FC236}">
                  <a16:creationId xmlns:a16="http://schemas.microsoft.com/office/drawing/2014/main" id="{83A67CF7-D1F4-4028-B6BD-E8DC1EE7ADCB}"/>
                </a:ext>
              </a:extLst>
            </p:cNvPr>
            <p:cNvCxnSpPr>
              <a:cxnSpLocks/>
            </p:cNvCxnSpPr>
            <p:nvPr/>
          </p:nvCxnSpPr>
          <p:spPr>
            <a:xfrm flipH="1">
              <a:off x="4381715" y="2331720"/>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27" name="Đường nối Thẳng 44">
              <a:extLst>
                <a:ext uri="{FF2B5EF4-FFF2-40B4-BE49-F238E27FC236}">
                  <a16:creationId xmlns:a16="http://schemas.microsoft.com/office/drawing/2014/main" id="{551B8593-334C-46B7-AC48-D1AE55A600A3}"/>
                </a:ext>
              </a:extLst>
            </p:cNvPr>
            <p:cNvCxnSpPr>
              <a:cxnSpLocks/>
            </p:cNvCxnSpPr>
            <p:nvPr/>
          </p:nvCxnSpPr>
          <p:spPr>
            <a:xfrm flipH="1">
              <a:off x="4441188" y="2337973"/>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grpSp>
        <p:nvGrpSpPr>
          <p:cNvPr id="28" name="Nhóm 26">
            <a:extLst>
              <a:ext uri="{FF2B5EF4-FFF2-40B4-BE49-F238E27FC236}">
                <a16:creationId xmlns:a16="http://schemas.microsoft.com/office/drawing/2014/main" id="{BF3159C4-68FF-4C49-8A01-12BECD7DCE7E}"/>
              </a:ext>
            </a:extLst>
          </p:cNvPr>
          <p:cNvGrpSpPr/>
          <p:nvPr/>
        </p:nvGrpSpPr>
        <p:grpSpPr>
          <a:xfrm>
            <a:off x="369429" y="1916256"/>
            <a:ext cx="3812182" cy="1603253"/>
            <a:chOff x="5251518" y="1031271"/>
            <a:chExt cx="2580986" cy="1505861"/>
          </a:xfrm>
        </p:grpSpPr>
        <p:sp>
          <p:nvSpPr>
            <p:cNvPr id="29" name="Hình chữ nhật: Góc Tròn 21">
              <a:extLst>
                <a:ext uri="{FF2B5EF4-FFF2-40B4-BE49-F238E27FC236}">
                  <a16:creationId xmlns:a16="http://schemas.microsoft.com/office/drawing/2014/main" id="{FCA60D3F-A2BB-4E09-A3F9-C58EECCC88AC}"/>
                </a:ext>
              </a:extLst>
            </p:cNvPr>
            <p:cNvSpPr/>
            <p:nvPr/>
          </p:nvSpPr>
          <p:spPr>
            <a:xfrm>
              <a:off x="5251518" y="1316902"/>
              <a:ext cx="2375197" cy="1220230"/>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Hình ảnh 19" descr="Ảnh có chứa văn bản, đồ họa véc-tơ&#10;&#10;Mô tả được tạo tự động">
              <a:extLst>
                <a:ext uri="{FF2B5EF4-FFF2-40B4-BE49-F238E27FC236}">
                  <a16:creationId xmlns:a16="http://schemas.microsoft.com/office/drawing/2014/main" id="{7551C7E1-F3F4-4FDB-B11E-E6A5D8ECAED4}"/>
                </a:ext>
              </a:extLst>
            </p:cNvPr>
            <p:cNvPicPr>
              <a:picLocks noChangeAspect="1"/>
            </p:cNvPicPr>
            <p:nvPr/>
          </p:nvPicPr>
          <p:blipFill rotWithShape="1">
            <a:blip r:embed="rId5"/>
            <a:srcRect l="41319" t="4844" r="40995" b="54324"/>
            <a:stretch/>
          </p:blipFill>
          <p:spPr>
            <a:xfrm>
              <a:off x="7333430" y="1031271"/>
              <a:ext cx="499074" cy="814710"/>
            </a:xfrm>
            <a:prstGeom prst="rect">
              <a:avLst/>
            </a:prstGeom>
          </p:spPr>
        </p:pic>
      </p:grpSp>
      <p:cxnSp>
        <p:nvCxnSpPr>
          <p:cNvPr id="31" name="Đường nối Thẳng 46">
            <a:extLst>
              <a:ext uri="{FF2B5EF4-FFF2-40B4-BE49-F238E27FC236}">
                <a16:creationId xmlns:a16="http://schemas.microsoft.com/office/drawing/2014/main" id="{E429EA32-9FD0-4494-90F5-82719EC264CB}"/>
              </a:ext>
            </a:extLst>
          </p:cNvPr>
          <p:cNvCxnSpPr>
            <a:cxnSpLocks/>
          </p:cNvCxnSpPr>
          <p:nvPr/>
        </p:nvCxnSpPr>
        <p:spPr>
          <a:xfrm flipH="1">
            <a:off x="1037411" y="2284301"/>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32" name="Đường nối Thẳng 46">
            <a:extLst>
              <a:ext uri="{FF2B5EF4-FFF2-40B4-BE49-F238E27FC236}">
                <a16:creationId xmlns:a16="http://schemas.microsoft.com/office/drawing/2014/main" id="{87C09391-55F0-43AC-97E4-D41213B7B40E}"/>
              </a:ext>
            </a:extLst>
          </p:cNvPr>
          <p:cNvCxnSpPr>
            <a:cxnSpLocks/>
          </p:cNvCxnSpPr>
          <p:nvPr/>
        </p:nvCxnSpPr>
        <p:spPr>
          <a:xfrm flipH="1">
            <a:off x="3239715" y="1154997"/>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33" name="Đường nối Thẳng 46">
            <a:extLst>
              <a:ext uri="{FF2B5EF4-FFF2-40B4-BE49-F238E27FC236}">
                <a16:creationId xmlns:a16="http://schemas.microsoft.com/office/drawing/2014/main" id="{87C09391-55F0-43AC-97E4-D41213B7B40E}"/>
              </a:ext>
            </a:extLst>
          </p:cNvPr>
          <p:cNvCxnSpPr>
            <a:cxnSpLocks/>
          </p:cNvCxnSpPr>
          <p:nvPr/>
        </p:nvCxnSpPr>
        <p:spPr>
          <a:xfrm flipH="1">
            <a:off x="2048972" y="2568971"/>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34" name="Đường nối Thẳng 46">
            <a:extLst>
              <a:ext uri="{FF2B5EF4-FFF2-40B4-BE49-F238E27FC236}">
                <a16:creationId xmlns:a16="http://schemas.microsoft.com/office/drawing/2014/main" id="{87C09391-55F0-43AC-97E4-D41213B7B40E}"/>
              </a:ext>
            </a:extLst>
          </p:cNvPr>
          <p:cNvCxnSpPr>
            <a:cxnSpLocks/>
          </p:cNvCxnSpPr>
          <p:nvPr/>
        </p:nvCxnSpPr>
        <p:spPr>
          <a:xfrm flipH="1">
            <a:off x="3653593" y="2534149"/>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35" name="Đường nối Thẳng 46">
            <a:extLst>
              <a:ext uri="{FF2B5EF4-FFF2-40B4-BE49-F238E27FC236}">
                <a16:creationId xmlns:a16="http://schemas.microsoft.com/office/drawing/2014/main" id="{E429EA32-9FD0-4494-90F5-82719EC264CB}"/>
              </a:ext>
            </a:extLst>
          </p:cNvPr>
          <p:cNvCxnSpPr>
            <a:cxnSpLocks/>
          </p:cNvCxnSpPr>
          <p:nvPr/>
        </p:nvCxnSpPr>
        <p:spPr>
          <a:xfrm flipH="1">
            <a:off x="1635004" y="2799555"/>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36" name="Đường nối Thẳng 46">
            <a:extLst>
              <a:ext uri="{FF2B5EF4-FFF2-40B4-BE49-F238E27FC236}">
                <a16:creationId xmlns:a16="http://schemas.microsoft.com/office/drawing/2014/main" id="{E429EA32-9FD0-4494-90F5-82719EC264CB}"/>
              </a:ext>
            </a:extLst>
          </p:cNvPr>
          <p:cNvCxnSpPr>
            <a:cxnSpLocks/>
          </p:cNvCxnSpPr>
          <p:nvPr/>
        </p:nvCxnSpPr>
        <p:spPr>
          <a:xfrm flipH="1">
            <a:off x="2981031" y="2852157"/>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37" name="Đường nối Thẳng 46">
            <a:extLst>
              <a:ext uri="{FF2B5EF4-FFF2-40B4-BE49-F238E27FC236}">
                <a16:creationId xmlns:a16="http://schemas.microsoft.com/office/drawing/2014/main" id="{E429EA32-9FD0-4494-90F5-82719EC264CB}"/>
              </a:ext>
            </a:extLst>
          </p:cNvPr>
          <p:cNvCxnSpPr>
            <a:cxnSpLocks/>
          </p:cNvCxnSpPr>
          <p:nvPr/>
        </p:nvCxnSpPr>
        <p:spPr>
          <a:xfrm flipH="1">
            <a:off x="1037411" y="3176804"/>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nvGrpSpPr>
          <p:cNvPr id="38" name="Nhóm 45">
            <a:extLst>
              <a:ext uri="{FF2B5EF4-FFF2-40B4-BE49-F238E27FC236}">
                <a16:creationId xmlns:a16="http://schemas.microsoft.com/office/drawing/2014/main" id="{9A61FFD2-C760-4201-A67D-7339F340F078}"/>
              </a:ext>
            </a:extLst>
          </p:cNvPr>
          <p:cNvGrpSpPr/>
          <p:nvPr/>
        </p:nvGrpSpPr>
        <p:grpSpPr>
          <a:xfrm>
            <a:off x="3520900" y="3127049"/>
            <a:ext cx="130996" cy="307216"/>
            <a:chOff x="4381715" y="2331720"/>
            <a:chExt cx="130996" cy="307216"/>
          </a:xfrm>
        </p:grpSpPr>
        <p:cxnSp>
          <p:nvCxnSpPr>
            <p:cNvPr id="39" name="Đường nối Thẳng 43">
              <a:extLst>
                <a:ext uri="{FF2B5EF4-FFF2-40B4-BE49-F238E27FC236}">
                  <a16:creationId xmlns:a16="http://schemas.microsoft.com/office/drawing/2014/main" id="{83A67CF7-D1F4-4028-B6BD-E8DC1EE7ADCB}"/>
                </a:ext>
              </a:extLst>
            </p:cNvPr>
            <p:cNvCxnSpPr>
              <a:cxnSpLocks/>
            </p:cNvCxnSpPr>
            <p:nvPr/>
          </p:nvCxnSpPr>
          <p:spPr>
            <a:xfrm flipH="1">
              <a:off x="4381715" y="2331720"/>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40" name="Đường nối Thẳng 44">
              <a:extLst>
                <a:ext uri="{FF2B5EF4-FFF2-40B4-BE49-F238E27FC236}">
                  <a16:creationId xmlns:a16="http://schemas.microsoft.com/office/drawing/2014/main" id="{551B8593-334C-46B7-AC48-D1AE55A600A3}"/>
                </a:ext>
              </a:extLst>
            </p:cNvPr>
            <p:cNvCxnSpPr>
              <a:cxnSpLocks/>
            </p:cNvCxnSpPr>
            <p:nvPr/>
          </p:nvCxnSpPr>
          <p:spPr>
            <a:xfrm flipH="1">
              <a:off x="4441188" y="2337973"/>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grpSp>
        <p:nvGrpSpPr>
          <p:cNvPr id="41" name="Nhóm 27">
            <a:extLst>
              <a:ext uri="{FF2B5EF4-FFF2-40B4-BE49-F238E27FC236}">
                <a16:creationId xmlns:a16="http://schemas.microsoft.com/office/drawing/2014/main" id="{E42EA6CD-7351-4BBE-967B-7DE5106E5916}"/>
              </a:ext>
            </a:extLst>
          </p:cNvPr>
          <p:cNvGrpSpPr/>
          <p:nvPr/>
        </p:nvGrpSpPr>
        <p:grpSpPr>
          <a:xfrm>
            <a:off x="361950" y="3676486"/>
            <a:ext cx="3603561" cy="1679998"/>
            <a:chOff x="463004" y="3409053"/>
            <a:chExt cx="2405138" cy="1503192"/>
          </a:xfrm>
        </p:grpSpPr>
        <p:sp>
          <p:nvSpPr>
            <p:cNvPr id="42" name="Hình chữ nhật: Góc Tròn 22">
              <a:extLst>
                <a:ext uri="{FF2B5EF4-FFF2-40B4-BE49-F238E27FC236}">
                  <a16:creationId xmlns:a16="http://schemas.microsoft.com/office/drawing/2014/main" id="{3D6BDF20-673D-44A6-BD00-77D42ED3F203}"/>
                </a:ext>
              </a:extLst>
            </p:cNvPr>
            <p:cNvSpPr/>
            <p:nvPr/>
          </p:nvSpPr>
          <p:spPr>
            <a:xfrm>
              <a:off x="463004" y="3409053"/>
              <a:ext cx="2238082" cy="1269026"/>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Hình ảnh 18" descr="Ảnh có chứa văn bản, đồ họa véc-tơ&#10;&#10;Mô tả được tạo tự động">
              <a:extLst>
                <a:ext uri="{FF2B5EF4-FFF2-40B4-BE49-F238E27FC236}">
                  <a16:creationId xmlns:a16="http://schemas.microsoft.com/office/drawing/2014/main" id="{3B9FEEC0-2CF0-46D4-9834-C37CB64F4AFB}"/>
                </a:ext>
              </a:extLst>
            </p:cNvPr>
            <p:cNvPicPr>
              <a:picLocks noChangeAspect="1"/>
            </p:cNvPicPr>
            <p:nvPr/>
          </p:nvPicPr>
          <p:blipFill rotWithShape="1">
            <a:blip r:embed="rId5"/>
            <a:srcRect l="59929" r="22623" b="50735"/>
            <a:stretch/>
          </p:blipFill>
          <p:spPr>
            <a:xfrm>
              <a:off x="2442008" y="4061476"/>
              <a:ext cx="426134" cy="850769"/>
            </a:xfrm>
            <a:prstGeom prst="rect">
              <a:avLst/>
            </a:prstGeom>
          </p:spPr>
        </p:pic>
      </p:grpSp>
      <p:cxnSp>
        <p:nvCxnSpPr>
          <p:cNvPr id="44" name="Đường nối Thẳng 46">
            <a:extLst>
              <a:ext uri="{FF2B5EF4-FFF2-40B4-BE49-F238E27FC236}">
                <a16:creationId xmlns:a16="http://schemas.microsoft.com/office/drawing/2014/main" id="{E429EA32-9FD0-4494-90F5-82719EC264CB}"/>
              </a:ext>
            </a:extLst>
          </p:cNvPr>
          <p:cNvCxnSpPr>
            <a:cxnSpLocks/>
          </p:cNvCxnSpPr>
          <p:nvPr/>
        </p:nvCxnSpPr>
        <p:spPr>
          <a:xfrm flipH="1">
            <a:off x="2357436" y="3687389"/>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45" name="Đường nối Thẳng 46">
            <a:extLst>
              <a:ext uri="{FF2B5EF4-FFF2-40B4-BE49-F238E27FC236}">
                <a16:creationId xmlns:a16="http://schemas.microsoft.com/office/drawing/2014/main" id="{E429EA32-9FD0-4494-90F5-82719EC264CB}"/>
              </a:ext>
            </a:extLst>
          </p:cNvPr>
          <p:cNvCxnSpPr>
            <a:cxnSpLocks/>
          </p:cNvCxnSpPr>
          <p:nvPr/>
        </p:nvCxnSpPr>
        <p:spPr>
          <a:xfrm flipH="1">
            <a:off x="3233539" y="3687389"/>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46" name="Đường nối Thẳng 46">
            <a:extLst>
              <a:ext uri="{FF2B5EF4-FFF2-40B4-BE49-F238E27FC236}">
                <a16:creationId xmlns:a16="http://schemas.microsoft.com/office/drawing/2014/main" id="{E429EA32-9FD0-4494-90F5-82719EC264CB}"/>
              </a:ext>
            </a:extLst>
          </p:cNvPr>
          <p:cNvCxnSpPr>
            <a:cxnSpLocks/>
          </p:cNvCxnSpPr>
          <p:nvPr/>
        </p:nvCxnSpPr>
        <p:spPr>
          <a:xfrm flipH="1">
            <a:off x="1073172" y="3983107"/>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47" name="Đường nối Thẳng 46">
            <a:extLst>
              <a:ext uri="{FF2B5EF4-FFF2-40B4-BE49-F238E27FC236}">
                <a16:creationId xmlns:a16="http://schemas.microsoft.com/office/drawing/2014/main" id="{E429EA32-9FD0-4494-90F5-82719EC264CB}"/>
              </a:ext>
            </a:extLst>
          </p:cNvPr>
          <p:cNvCxnSpPr>
            <a:cxnSpLocks/>
          </p:cNvCxnSpPr>
          <p:nvPr/>
        </p:nvCxnSpPr>
        <p:spPr>
          <a:xfrm flipH="1">
            <a:off x="3538831" y="4000617"/>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48" name="Đường nối Thẳng 46">
            <a:extLst>
              <a:ext uri="{FF2B5EF4-FFF2-40B4-BE49-F238E27FC236}">
                <a16:creationId xmlns:a16="http://schemas.microsoft.com/office/drawing/2014/main" id="{E429EA32-9FD0-4494-90F5-82719EC264CB}"/>
              </a:ext>
            </a:extLst>
          </p:cNvPr>
          <p:cNvCxnSpPr>
            <a:cxnSpLocks/>
          </p:cNvCxnSpPr>
          <p:nvPr/>
        </p:nvCxnSpPr>
        <p:spPr>
          <a:xfrm flipH="1">
            <a:off x="1031357" y="4250640"/>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49" name="Đường nối Thẳng 46">
            <a:extLst>
              <a:ext uri="{FF2B5EF4-FFF2-40B4-BE49-F238E27FC236}">
                <a16:creationId xmlns:a16="http://schemas.microsoft.com/office/drawing/2014/main" id="{E429EA32-9FD0-4494-90F5-82719EC264CB}"/>
              </a:ext>
            </a:extLst>
          </p:cNvPr>
          <p:cNvCxnSpPr>
            <a:cxnSpLocks/>
          </p:cNvCxnSpPr>
          <p:nvPr/>
        </p:nvCxnSpPr>
        <p:spPr>
          <a:xfrm flipH="1">
            <a:off x="3555096" y="4248670"/>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50" name="Đường nối Thẳng 46">
            <a:extLst>
              <a:ext uri="{FF2B5EF4-FFF2-40B4-BE49-F238E27FC236}">
                <a16:creationId xmlns:a16="http://schemas.microsoft.com/office/drawing/2014/main" id="{E429EA32-9FD0-4494-90F5-82719EC264CB}"/>
              </a:ext>
            </a:extLst>
          </p:cNvPr>
          <p:cNvCxnSpPr>
            <a:cxnSpLocks/>
          </p:cNvCxnSpPr>
          <p:nvPr/>
        </p:nvCxnSpPr>
        <p:spPr>
          <a:xfrm flipH="1">
            <a:off x="1548369" y="4545913"/>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nvGrpSpPr>
          <p:cNvPr id="51" name="Nhóm 45">
            <a:extLst>
              <a:ext uri="{FF2B5EF4-FFF2-40B4-BE49-F238E27FC236}">
                <a16:creationId xmlns:a16="http://schemas.microsoft.com/office/drawing/2014/main" id="{9A61FFD2-C760-4201-A67D-7339F340F078}"/>
              </a:ext>
            </a:extLst>
          </p:cNvPr>
          <p:cNvGrpSpPr/>
          <p:nvPr/>
        </p:nvGrpSpPr>
        <p:grpSpPr>
          <a:xfrm>
            <a:off x="3313470" y="4577099"/>
            <a:ext cx="130996" cy="307216"/>
            <a:chOff x="4381715" y="2331720"/>
            <a:chExt cx="130996" cy="307216"/>
          </a:xfrm>
        </p:grpSpPr>
        <p:cxnSp>
          <p:nvCxnSpPr>
            <p:cNvPr id="52" name="Đường nối Thẳng 43">
              <a:extLst>
                <a:ext uri="{FF2B5EF4-FFF2-40B4-BE49-F238E27FC236}">
                  <a16:creationId xmlns:a16="http://schemas.microsoft.com/office/drawing/2014/main" id="{83A67CF7-D1F4-4028-B6BD-E8DC1EE7ADCB}"/>
                </a:ext>
              </a:extLst>
            </p:cNvPr>
            <p:cNvCxnSpPr>
              <a:cxnSpLocks/>
            </p:cNvCxnSpPr>
            <p:nvPr/>
          </p:nvCxnSpPr>
          <p:spPr>
            <a:xfrm flipH="1">
              <a:off x="4381715" y="2331720"/>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53" name="Đường nối Thẳng 44">
              <a:extLst>
                <a:ext uri="{FF2B5EF4-FFF2-40B4-BE49-F238E27FC236}">
                  <a16:creationId xmlns:a16="http://schemas.microsoft.com/office/drawing/2014/main" id="{551B8593-334C-46B7-AC48-D1AE55A600A3}"/>
                </a:ext>
              </a:extLst>
            </p:cNvPr>
            <p:cNvCxnSpPr>
              <a:cxnSpLocks/>
            </p:cNvCxnSpPr>
            <p:nvPr/>
          </p:nvCxnSpPr>
          <p:spPr>
            <a:xfrm flipH="1">
              <a:off x="4441188" y="2337973"/>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grpSp>
        <p:nvGrpSpPr>
          <p:cNvPr id="54" name="Nhóm 28">
            <a:extLst>
              <a:ext uri="{FF2B5EF4-FFF2-40B4-BE49-F238E27FC236}">
                <a16:creationId xmlns:a16="http://schemas.microsoft.com/office/drawing/2014/main" id="{995A5DA6-9E72-4E75-A0B7-D7139FE17BBF}"/>
              </a:ext>
            </a:extLst>
          </p:cNvPr>
          <p:cNvGrpSpPr/>
          <p:nvPr/>
        </p:nvGrpSpPr>
        <p:grpSpPr>
          <a:xfrm>
            <a:off x="470923" y="5269292"/>
            <a:ext cx="3934553" cy="1423631"/>
            <a:chOff x="3453916" y="3017188"/>
            <a:chExt cx="2752109" cy="1142343"/>
          </a:xfrm>
        </p:grpSpPr>
        <p:sp>
          <p:nvSpPr>
            <p:cNvPr id="55" name="Hình chữ nhật: Góc Tròn 23">
              <a:extLst>
                <a:ext uri="{FF2B5EF4-FFF2-40B4-BE49-F238E27FC236}">
                  <a16:creationId xmlns:a16="http://schemas.microsoft.com/office/drawing/2014/main" id="{0387FC39-8B03-4888-8B73-799C460A78DB}"/>
                </a:ext>
              </a:extLst>
            </p:cNvPr>
            <p:cNvSpPr/>
            <p:nvPr/>
          </p:nvSpPr>
          <p:spPr>
            <a:xfrm>
              <a:off x="3453916" y="3017188"/>
              <a:ext cx="2414802" cy="1101920"/>
            </a:xfrm>
            <a:prstGeom prst="roundRect">
              <a:avLst/>
            </a:prstGeom>
            <a:noFill/>
            <a:ln w="19050">
              <a:solidFill>
                <a:srgbClr val="8BDF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Hình ảnh 17">
              <a:extLst>
                <a:ext uri="{FF2B5EF4-FFF2-40B4-BE49-F238E27FC236}">
                  <a16:creationId xmlns:a16="http://schemas.microsoft.com/office/drawing/2014/main" id="{6F84A9D1-5E7F-4CCA-81B5-CF999FA75263}"/>
                </a:ext>
              </a:extLst>
            </p:cNvPr>
            <p:cNvPicPr>
              <a:picLocks noChangeAspect="1"/>
            </p:cNvPicPr>
            <p:nvPr/>
          </p:nvPicPr>
          <p:blipFill rotWithShape="1">
            <a:blip r:embed="rId5"/>
            <a:srcRect l="76009" t="6911" r="1222" b="53613"/>
            <a:stretch/>
          </p:blipFill>
          <p:spPr>
            <a:xfrm>
              <a:off x="5611914" y="3431194"/>
              <a:ext cx="594111" cy="728337"/>
            </a:xfrm>
            <a:prstGeom prst="rect">
              <a:avLst/>
            </a:prstGeom>
          </p:spPr>
        </p:pic>
      </p:grpSp>
      <p:cxnSp>
        <p:nvCxnSpPr>
          <p:cNvPr id="57" name="Đường nối Thẳng 46">
            <a:extLst>
              <a:ext uri="{FF2B5EF4-FFF2-40B4-BE49-F238E27FC236}">
                <a16:creationId xmlns:a16="http://schemas.microsoft.com/office/drawing/2014/main" id="{E429EA32-9FD0-4494-90F5-82719EC264CB}"/>
              </a:ext>
            </a:extLst>
          </p:cNvPr>
          <p:cNvCxnSpPr>
            <a:cxnSpLocks/>
          </p:cNvCxnSpPr>
          <p:nvPr/>
        </p:nvCxnSpPr>
        <p:spPr>
          <a:xfrm flipH="1">
            <a:off x="1067118" y="5269292"/>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58" name="Đường nối Thẳng 46">
            <a:extLst>
              <a:ext uri="{FF2B5EF4-FFF2-40B4-BE49-F238E27FC236}">
                <a16:creationId xmlns:a16="http://schemas.microsoft.com/office/drawing/2014/main" id="{E429EA32-9FD0-4494-90F5-82719EC264CB}"/>
              </a:ext>
            </a:extLst>
          </p:cNvPr>
          <p:cNvCxnSpPr>
            <a:cxnSpLocks/>
          </p:cNvCxnSpPr>
          <p:nvPr/>
        </p:nvCxnSpPr>
        <p:spPr>
          <a:xfrm flipH="1">
            <a:off x="3400665" y="5290222"/>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59" name="Đường nối Thẳng 46">
            <a:extLst>
              <a:ext uri="{FF2B5EF4-FFF2-40B4-BE49-F238E27FC236}">
                <a16:creationId xmlns:a16="http://schemas.microsoft.com/office/drawing/2014/main" id="{E429EA32-9FD0-4494-90F5-82719EC264CB}"/>
              </a:ext>
            </a:extLst>
          </p:cNvPr>
          <p:cNvCxnSpPr>
            <a:cxnSpLocks/>
          </p:cNvCxnSpPr>
          <p:nvPr/>
        </p:nvCxnSpPr>
        <p:spPr>
          <a:xfrm flipH="1">
            <a:off x="1664565" y="5570255"/>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0" name="Đường nối Thẳng 46">
            <a:extLst>
              <a:ext uri="{FF2B5EF4-FFF2-40B4-BE49-F238E27FC236}">
                <a16:creationId xmlns:a16="http://schemas.microsoft.com/office/drawing/2014/main" id="{E429EA32-9FD0-4494-90F5-82719EC264CB}"/>
              </a:ext>
            </a:extLst>
          </p:cNvPr>
          <p:cNvCxnSpPr>
            <a:cxnSpLocks/>
          </p:cNvCxnSpPr>
          <p:nvPr/>
        </p:nvCxnSpPr>
        <p:spPr>
          <a:xfrm flipH="1">
            <a:off x="3806132" y="5589795"/>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1" name="Đường nối Thẳng 46">
            <a:extLst>
              <a:ext uri="{FF2B5EF4-FFF2-40B4-BE49-F238E27FC236}">
                <a16:creationId xmlns:a16="http://schemas.microsoft.com/office/drawing/2014/main" id="{E429EA32-9FD0-4494-90F5-82719EC264CB}"/>
              </a:ext>
            </a:extLst>
          </p:cNvPr>
          <p:cNvCxnSpPr>
            <a:cxnSpLocks/>
          </p:cNvCxnSpPr>
          <p:nvPr/>
        </p:nvCxnSpPr>
        <p:spPr>
          <a:xfrm flipH="1">
            <a:off x="1452113" y="5871218"/>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2" name="Đường nối Thẳng 46">
            <a:extLst>
              <a:ext uri="{FF2B5EF4-FFF2-40B4-BE49-F238E27FC236}">
                <a16:creationId xmlns:a16="http://schemas.microsoft.com/office/drawing/2014/main" id="{E429EA32-9FD0-4494-90F5-82719EC264CB}"/>
              </a:ext>
            </a:extLst>
          </p:cNvPr>
          <p:cNvCxnSpPr>
            <a:cxnSpLocks/>
          </p:cNvCxnSpPr>
          <p:nvPr/>
        </p:nvCxnSpPr>
        <p:spPr>
          <a:xfrm flipH="1">
            <a:off x="3150153" y="5842792"/>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3" name="Đường nối Thẳng 46">
            <a:extLst>
              <a:ext uri="{FF2B5EF4-FFF2-40B4-BE49-F238E27FC236}">
                <a16:creationId xmlns:a16="http://schemas.microsoft.com/office/drawing/2014/main" id="{E429EA32-9FD0-4494-90F5-82719EC264CB}"/>
              </a:ext>
            </a:extLst>
          </p:cNvPr>
          <p:cNvCxnSpPr>
            <a:cxnSpLocks/>
          </p:cNvCxnSpPr>
          <p:nvPr/>
        </p:nvCxnSpPr>
        <p:spPr>
          <a:xfrm flipH="1">
            <a:off x="1736088" y="6143755"/>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nvGrpSpPr>
          <p:cNvPr id="65" name="Nhóm 45">
            <a:extLst>
              <a:ext uri="{FF2B5EF4-FFF2-40B4-BE49-F238E27FC236}">
                <a16:creationId xmlns:a16="http://schemas.microsoft.com/office/drawing/2014/main" id="{9A61FFD2-C760-4201-A67D-7339F340F078}"/>
              </a:ext>
            </a:extLst>
          </p:cNvPr>
          <p:cNvGrpSpPr/>
          <p:nvPr/>
        </p:nvGrpSpPr>
        <p:grpSpPr>
          <a:xfrm>
            <a:off x="3463681" y="6134803"/>
            <a:ext cx="130996" cy="307216"/>
            <a:chOff x="4381715" y="2331720"/>
            <a:chExt cx="130996" cy="307216"/>
          </a:xfrm>
        </p:grpSpPr>
        <p:cxnSp>
          <p:nvCxnSpPr>
            <p:cNvPr id="66" name="Đường nối Thẳng 43">
              <a:extLst>
                <a:ext uri="{FF2B5EF4-FFF2-40B4-BE49-F238E27FC236}">
                  <a16:creationId xmlns:a16="http://schemas.microsoft.com/office/drawing/2014/main" id="{83A67CF7-D1F4-4028-B6BD-E8DC1EE7ADCB}"/>
                </a:ext>
              </a:extLst>
            </p:cNvPr>
            <p:cNvCxnSpPr>
              <a:cxnSpLocks/>
            </p:cNvCxnSpPr>
            <p:nvPr/>
          </p:nvCxnSpPr>
          <p:spPr>
            <a:xfrm flipH="1">
              <a:off x="4381715" y="2331720"/>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7" name="Đường nối Thẳng 44">
              <a:extLst>
                <a:ext uri="{FF2B5EF4-FFF2-40B4-BE49-F238E27FC236}">
                  <a16:creationId xmlns:a16="http://schemas.microsoft.com/office/drawing/2014/main" id="{551B8593-334C-46B7-AC48-D1AE55A600A3}"/>
                </a:ext>
              </a:extLst>
            </p:cNvPr>
            <p:cNvCxnSpPr>
              <a:cxnSpLocks/>
            </p:cNvCxnSpPr>
            <p:nvPr/>
          </p:nvCxnSpPr>
          <p:spPr>
            <a:xfrm flipH="1">
              <a:off x="4441188" y="2337973"/>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grpSp>
        <p:nvGrpSpPr>
          <p:cNvPr id="68" name="Nhóm 29">
            <a:extLst>
              <a:ext uri="{FF2B5EF4-FFF2-40B4-BE49-F238E27FC236}">
                <a16:creationId xmlns:a16="http://schemas.microsoft.com/office/drawing/2014/main" id="{0C5A1F47-E850-48B5-B7A0-E38CE1E9327A}"/>
              </a:ext>
            </a:extLst>
          </p:cNvPr>
          <p:cNvGrpSpPr/>
          <p:nvPr/>
        </p:nvGrpSpPr>
        <p:grpSpPr>
          <a:xfrm>
            <a:off x="4708837" y="764274"/>
            <a:ext cx="3659239" cy="1695586"/>
            <a:chOff x="6626232" y="2825765"/>
            <a:chExt cx="2589566" cy="1554887"/>
          </a:xfrm>
        </p:grpSpPr>
        <p:sp>
          <p:nvSpPr>
            <p:cNvPr id="69" name="Hình chữ nhật: Góc Tròn 24">
              <a:extLst>
                <a:ext uri="{FF2B5EF4-FFF2-40B4-BE49-F238E27FC236}">
                  <a16:creationId xmlns:a16="http://schemas.microsoft.com/office/drawing/2014/main" id="{4DE94A80-C33E-4B6F-BE96-0EC80E3AAF58}"/>
                </a:ext>
              </a:extLst>
            </p:cNvPr>
            <p:cNvSpPr/>
            <p:nvPr/>
          </p:nvSpPr>
          <p:spPr>
            <a:xfrm>
              <a:off x="6626232" y="2998255"/>
              <a:ext cx="2333891" cy="1382397"/>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Hình ảnh 11">
              <a:extLst>
                <a:ext uri="{FF2B5EF4-FFF2-40B4-BE49-F238E27FC236}">
                  <a16:creationId xmlns:a16="http://schemas.microsoft.com/office/drawing/2014/main" id="{0FE7CB30-D727-44B0-8F5F-8F8505159A29}"/>
                </a:ext>
              </a:extLst>
            </p:cNvPr>
            <p:cNvPicPr>
              <a:picLocks noChangeAspect="1"/>
            </p:cNvPicPr>
            <p:nvPr/>
          </p:nvPicPr>
          <p:blipFill rotWithShape="1">
            <a:blip r:embed="rId5"/>
            <a:srcRect t="47891" r="78032"/>
            <a:stretch/>
          </p:blipFill>
          <p:spPr>
            <a:xfrm>
              <a:off x="8672989" y="2825765"/>
              <a:ext cx="542809" cy="910402"/>
            </a:xfrm>
            <a:prstGeom prst="rect">
              <a:avLst/>
            </a:prstGeom>
          </p:spPr>
        </p:pic>
      </p:grpSp>
      <p:cxnSp>
        <p:nvCxnSpPr>
          <p:cNvPr id="71" name="Đường nối Thẳng 46">
            <a:extLst>
              <a:ext uri="{FF2B5EF4-FFF2-40B4-BE49-F238E27FC236}">
                <a16:creationId xmlns:a16="http://schemas.microsoft.com/office/drawing/2014/main" id="{E429EA32-9FD0-4494-90F5-82719EC264CB}"/>
              </a:ext>
            </a:extLst>
          </p:cNvPr>
          <p:cNvCxnSpPr>
            <a:cxnSpLocks/>
          </p:cNvCxnSpPr>
          <p:nvPr/>
        </p:nvCxnSpPr>
        <p:spPr>
          <a:xfrm flipH="1">
            <a:off x="5475963" y="1039928"/>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72" name="Đường nối Thẳng 46">
            <a:extLst>
              <a:ext uri="{FF2B5EF4-FFF2-40B4-BE49-F238E27FC236}">
                <a16:creationId xmlns:a16="http://schemas.microsoft.com/office/drawing/2014/main" id="{E429EA32-9FD0-4494-90F5-82719EC264CB}"/>
              </a:ext>
            </a:extLst>
          </p:cNvPr>
          <p:cNvCxnSpPr>
            <a:cxnSpLocks/>
          </p:cNvCxnSpPr>
          <p:nvPr/>
        </p:nvCxnSpPr>
        <p:spPr>
          <a:xfrm flipH="1">
            <a:off x="7601049" y="1066205"/>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73" name="Đường nối Thẳng 46">
            <a:extLst>
              <a:ext uri="{FF2B5EF4-FFF2-40B4-BE49-F238E27FC236}">
                <a16:creationId xmlns:a16="http://schemas.microsoft.com/office/drawing/2014/main" id="{E429EA32-9FD0-4494-90F5-82719EC264CB}"/>
              </a:ext>
            </a:extLst>
          </p:cNvPr>
          <p:cNvCxnSpPr>
            <a:cxnSpLocks/>
          </p:cNvCxnSpPr>
          <p:nvPr/>
        </p:nvCxnSpPr>
        <p:spPr>
          <a:xfrm flipH="1">
            <a:off x="5787003" y="1342822"/>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74" name="Đường nối Thẳng 46">
            <a:extLst>
              <a:ext uri="{FF2B5EF4-FFF2-40B4-BE49-F238E27FC236}">
                <a16:creationId xmlns:a16="http://schemas.microsoft.com/office/drawing/2014/main" id="{E429EA32-9FD0-4494-90F5-82719EC264CB}"/>
              </a:ext>
            </a:extLst>
          </p:cNvPr>
          <p:cNvCxnSpPr>
            <a:cxnSpLocks/>
          </p:cNvCxnSpPr>
          <p:nvPr/>
        </p:nvCxnSpPr>
        <p:spPr>
          <a:xfrm flipH="1">
            <a:off x="7506505" y="1359411"/>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75" name="Đường nối Thẳng 46">
            <a:extLst>
              <a:ext uri="{FF2B5EF4-FFF2-40B4-BE49-F238E27FC236}">
                <a16:creationId xmlns:a16="http://schemas.microsoft.com/office/drawing/2014/main" id="{E429EA32-9FD0-4494-90F5-82719EC264CB}"/>
              </a:ext>
            </a:extLst>
          </p:cNvPr>
          <p:cNvCxnSpPr>
            <a:cxnSpLocks/>
          </p:cNvCxnSpPr>
          <p:nvPr/>
        </p:nvCxnSpPr>
        <p:spPr>
          <a:xfrm flipH="1">
            <a:off x="6538506" y="1668444"/>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76" name="Đường nối Thẳng 46">
            <a:extLst>
              <a:ext uri="{FF2B5EF4-FFF2-40B4-BE49-F238E27FC236}">
                <a16:creationId xmlns:a16="http://schemas.microsoft.com/office/drawing/2014/main" id="{E429EA32-9FD0-4494-90F5-82719EC264CB}"/>
              </a:ext>
            </a:extLst>
          </p:cNvPr>
          <p:cNvCxnSpPr>
            <a:cxnSpLocks/>
          </p:cNvCxnSpPr>
          <p:nvPr/>
        </p:nvCxnSpPr>
        <p:spPr>
          <a:xfrm flipH="1">
            <a:off x="7246315" y="1646302"/>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77" name="Đường nối Thẳng 46">
            <a:extLst>
              <a:ext uri="{FF2B5EF4-FFF2-40B4-BE49-F238E27FC236}">
                <a16:creationId xmlns:a16="http://schemas.microsoft.com/office/drawing/2014/main" id="{E429EA32-9FD0-4494-90F5-82719EC264CB}"/>
              </a:ext>
            </a:extLst>
          </p:cNvPr>
          <p:cNvCxnSpPr>
            <a:cxnSpLocks/>
          </p:cNvCxnSpPr>
          <p:nvPr/>
        </p:nvCxnSpPr>
        <p:spPr>
          <a:xfrm flipH="1">
            <a:off x="5549472" y="1975715"/>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nvGrpSpPr>
          <p:cNvPr id="78" name="Nhóm 45">
            <a:extLst>
              <a:ext uri="{FF2B5EF4-FFF2-40B4-BE49-F238E27FC236}">
                <a16:creationId xmlns:a16="http://schemas.microsoft.com/office/drawing/2014/main" id="{9A61FFD2-C760-4201-A67D-7339F340F078}"/>
              </a:ext>
            </a:extLst>
          </p:cNvPr>
          <p:cNvGrpSpPr/>
          <p:nvPr/>
        </p:nvGrpSpPr>
        <p:grpSpPr>
          <a:xfrm>
            <a:off x="7853566" y="1961073"/>
            <a:ext cx="130996" cy="307216"/>
            <a:chOff x="4381715" y="2331720"/>
            <a:chExt cx="130996" cy="307216"/>
          </a:xfrm>
        </p:grpSpPr>
        <p:cxnSp>
          <p:nvCxnSpPr>
            <p:cNvPr id="79" name="Đường nối Thẳng 43">
              <a:extLst>
                <a:ext uri="{FF2B5EF4-FFF2-40B4-BE49-F238E27FC236}">
                  <a16:creationId xmlns:a16="http://schemas.microsoft.com/office/drawing/2014/main" id="{83A67CF7-D1F4-4028-B6BD-E8DC1EE7ADCB}"/>
                </a:ext>
              </a:extLst>
            </p:cNvPr>
            <p:cNvCxnSpPr>
              <a:cxnSpLocks/>
            </p:cNvCxnSpPr>
            <p:nvPr/>
          </p:nvCxnSpPr>
          <p:spPr>
            <a:xfrm flipH="1">
              <a:off x="4381715" y="2331720"/>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80" name="Đường nối Thẳng 44">
              <a:extLst>
                <a:ext uri="{FF2B5EF4-FFF2-40B4-BE49-F238E27FC236}">
                  <a16:creationId xmlns:a16="http://schemas.microsoft.com/office/drawing/2014/main" id="{551B8593-334C-46B7-AC48-D1AE55A600A3}"/>
                </a:ext>
              </a:extLst>
            </p:cNvPr>
            <p:cNvCxnSpPr>
              <a:cxnSpLocks/>
            </p:cNvCxnSpPr>
            <p:nvPr/>
          </p:nvCxnSpPr>
          <p:spPr>
            <a:xfrm flipH="1">
              <a:off x="4441188" y="2337973"/>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sp>
        <p:nvSpPr>
          <p:cNvPr id="82" name="Hình chữ nhật: Góc Tròn 22">
            <a:extLst>
              <a:ext uri="{FF2B5EF4-FFF2-40B4-BE49-F238E27FC236}">
                <a16:creationId xmlns:a16="http://schemas.microsoft.com/office/drawing/2014/main" id="{3D6BDF20-673D-44A6-BD00-77D42ED3F203}"/>
              </a:ext>
            </a:extLst>
          </p:cNvPr>
          <p:cNvSpPr/>
          <p:nvPr/>
        </p:nvSpPr>
        <p:spPr>
          <a:xfrm>
            <a:off x="4764492" y="2488896"/>
            <a:ext cx="3913768" cy="1286996"/>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Hình ảnh 18" descr="Ảnh có chứa văn bản, đồ họa véc-tơ&#10;&#10;Mô tả được tạo tự động">
            <a:extLst>
              <a:ext uri="{FF2B5EF4-FFF2-40B4-BE49-F238E27FC236}">
                <a16:creationId xmlns:a16="http://schemas.microsoft.com/office/drawing/2014/main" id="{3B9FEEC0-2CF0-46D4-9834-C37CB64F4AFB}"/>
              </a:ext>
            </a:extLst>
          </p:cNvPr>
          <p:cNvPicPr>
            <a:picLocks noChangeAspect="1"/>
          </p:cNvPicPr>
          <p:nvPr/>
        </p:nvPicPr>
        <p:blipFill rotWithShape="1">
          <a:blip r:embed="rId5"/>
          <a:srcRect l="41680" t="38019" r="40872" b="12716"/>
          <a:stretch/>
        </p:blipFill>
        <p:spPr>
          <a:xfrm>
            <a:off x="8249721" y="3228923"/>
            <a:ext cx="894782" cy="648655"/>
          </a:xfrm>
          <a:prstGeom prst="rect">
            <a:avLst/>
          </a:prstGeom>
        </p:spPr>
      </p:pic>
      <p:cxnSp>
        <p:nvCxnSpPr>
          <p:cNvPr id="85" name="Đường nối Thẳng 46">
            <a:extLst>
              <a:ext uri="{FF2B5EF4-FFF2-40B4-BE49-F238E27FC236}">
                <a16:creationId xmlns:a16="http://schemas.microsoft.com/office/drawing/2014/main" id="{E429EA32-9FD0-4494-90F5-82719EC264CB}"/>
              </a:ext>
            </a:extLst>
          </p:cNvPr>
          <p:cNvCxnSpPr>
            <a:cxnSpLocks/>
          </p:cNvCxnSpPr>
          <p:nvPr/>
        </p:nvCxnSpPr>
        <p:spPr>
          <a:xfrm flipH="1">
            <a:off x="6322051" y="2580909"/>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86" name="Đường nối Thẳng 46">
            <a:extLst>
              <a:ext uri="{FF2B5EF4-FFF2-40B4-BE49-F238E27FC236}">
                <a16:creationId xmlns:a16="http://schemas.microsoft.com/office/drawing/2014/main" id="{E429EA32-9FD0-4494-90F5-82719EC264CB}"/>
              </a:ext>
            </a:extLst>
          </p:cNvPr>
          <p:cNvCxnSpPr>
            <a:cxnSpLocks/>
          </p:cNvCxnSpPr>
          <p:nvPr/>
        </p:nvCxnSpPr>
        <p:spPr>
          <a:xfrm flipH="1">
            <a:off x="7942219" y="2543739"/>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87" name="Đường nối Thẳng 46">
            <a:extLst>
              <a:ext uri="{FF2B5EF4-FFF2-40B4-BE49-F238E27FC236}">
                <a16:creationId xmlns:a16="http://schemas.microsoft.com/office/drawing/2014/main" id="{E429EA32-9FD0-4494-90F5-82719EC264CB}"/>
              </a:ext>
            </a:extLst>
          </p:cNvPr>
          <p:cNvCxnSpPr>
            <a:cxnSpLocks/>
          </p:cNvCxnSpPr>
          <p:nvPr/>
        </p:nvCxnSpPr>
        <p:spPr>
          <a:xfrm flipH="1">
            <a:off x="6555172" y="2875841"/>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nvGrpSpPr>
          <p:cNvPr id="88" name="Nhóm 45">
            <a:extLst>
              <a:ext uri="{FF2B5EF4-FFF2-40B4-BE49-F238E27FC236}">
                <a16:creationId xmlns:a16="http://schemas.microsoft.com/office/drawing/2014/main" id="{9A61FFD2-C760-4201-A67D-7339F340F078}"/>
              </a:ext>
            </a:extLst>
          </p:cNvPr>
          <p:cNvGrpSpPr/>
          <p:nvPr/>
        </p:nvGrpSpPr>
        <p:grpSpPr>
          <a:xfrm>
            <a:off x="8178198" y="2835112"/>
            <a:ext cx="130996" cy="307216"/>
            <a:chOff x="4381715" y="2331720"/>
            <a:chExt cx="130996" cy="307216"/>
          </a:xfrm>
        </p:grpSpPr>
        <p:cxnSp>
          <p:nvCxnSpPr>
            <p:cNvPr id="89" name="Đường nối Thẳng 43">
              <a:extLst>
                <a:ext uri="{FF2B5EF4-FFF2-40B4-BE49-F238E27FC236}">
                  <a16:creationId xmlns:a16="http://schemas.microsoft.com/office/drawing/2014/main" id="{83A67CF7-D1F4-4028-B6BD-E8DC1EE7ADCB}"/>
                </a:ext>
              </a:extLst>
            </p:cNvPr>
            <p:cNvCxnSpPr>
              <a:cxnSpLocks/>
            </p:cNvCxnSpPr>
            <p:nvPr/>
          </p:nvCxnSpPr>
          <p:spPr>
            <a:xfrm flipH="1">
              <a:off x="4381715" y="2331720"/>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90" name="Đường nối Thẳng 44">
              <a:extLst>
                <a:ext uri="{FF2B5EF4-FFF2-40B4-BE49-F238E27FC236}">
                  <a16:creationId xmlns:a16="http://schemas.microsoft.com/office/drawing/2014/main" id="{551B8593-334C-46B7-AC48-D1AE55A600A3}"/>
                </a:ext>
              </a:extLst>
            </p:cNvPr>
            <p:cNvCxnSpPr>
              <a:cxnSpLocks/>
            </p:cNvCxnSpPr>
            <p:nvPr/>
          </p:nvCxnSpPr>
          <p:spPr>
            <a:xfrm flipH="1">
              <a:off x="4441188" y="2337973"/>
              <a:ext cx="71523" cy="300963"/>
            </a:xfrm>
            <a:prstGeom prst="line">
              <a:avLst/>
            </a:prstGeom>
            <a:ln w="28575"/>
          </p:spPr>
          <p:style>
            <a:lnRef idx="3">
              <a:schemeClr val="accent2"/>
            </a:lnRef>
            <a:fillRef idx="0">
              <a:schemeClr val="accent2"/>
            </a:fillRef>
            <a:effectRef idx="2">
              <a:schemeClr val="accent2"/>
            </a:effectRef>
            <a:fontRef idx="minor">
              <a:schemeClr val="tx1"/>
            </a:fontRef>
          </p:style>
        </p:cxnSp>
      </p:grpSp>
      <p:cxnSp>
        <p:nvCxnSpPr>
          <p:cNvPr id="91" name="Đường nối Thẳng 110">
            <a:extLst>
              <a:ext uri="{FF2B5EF4-FFF2-40B4-BE49-F238E27FC236}">
                <a16:creationId xmlns:a16="http://schemas.microsoft.com/office/drawing/2014/main" id="{6B1A5F0C-45C0-4118-83C0-7026ACB7C9F5}"/>
              </a:ext>
            </a:extLst>
          </p:cNvPr>
          <p:cNvCxnSpPr>
            <a:cxnSpLocks/>
          </p:cNvCxnSpPr>
          <p:nvPr/>
        </p:nvCxnSpPr>
        <p:spPr>
          <a:xfrm>
            <a:off x="2369501" y="1493303"/>
            <a:ext cx="852175"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Đường nối Thẳng 110">
            <a:extLst>
              <a:ext uri="{FF2B5EF4-FFF2-40B4-BE49-F238E27FC236}">
                <a16:creationId xmlns:a16="http://schemas.microsoft.com/office/drawing/2014/main" id="{6B1A5F0C-45C0-4118-83C0-7026ACB7C9F5}"/>
              </a:ext>
            </a:extLst>
          </p:cNvPr>
          <p:cNvCxnSpPr>
            <a:cxnSpLocks/>
          </p:cNvCxnSpPr>
          <p:nvPr/>
        </p:nvCxnSpPr>
        <p:spPr>
          <a:xfrm>
            <a:off x="1387762" y="2597837"/>
            <a:ext cx="1521746"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Đường nối Thẳng 110">
            <a:extLst>
              <a:ext uri="{FF2B5EF4-FFF2-40B4-BE49-F238E27FC236}">
                <a16:creationId xmlns:a16="http://schemas.microsoft.com/office/drawing/2014/main" id="{6B1A5F0C-45C0-4118-83C0-7026ACB7C9F5}"/>
              </a:ext>
            </a:extLst>
          </p:cNvPr>
          <p:cNvCxnSpPr>
            <a:cxnSpLocks/>
          </p:cNvCxnSpPr>
          <p:nvPr/>
        </p:nvCxnSpPr>
        <p:spPr>
          <a:xfrm>
            <a:off x="527226" y="2870711"/>
            <a:ext cx="653231"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Đường nối Thẳng 110">
            <a:extLst>
              <a:ext uri="{FF2B5EF4-FFF2-40B4-BE49-F238E27FC236}">
                <a16:creationId xmlns:a16="http://schemas.microsoft.com/office/drawing/2014/main" id="{6B1A5F0C-45C0-4118-83C0-7026ACB7C9F5}"/>
              </a:ext>
            </a:extLst>
          </p:cNvPr>
          <p:cNvCxnSpPr>
            <a:cxnSpLocks/>
          </p:cNvCxnSpPr>
          <p:nvPr/>
        </p:nvCxnSpPr>
        <p:spPr>
          <a:xfrm>
            <a:off x="2998665" y="2881872"/>
            <a:ext cx="653231"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Đường nối Thẳng 110">
            <a:extLst>
              <a:ext uri="{FF2B5EF4-FFF2-40B4-BE49-F238E27FC236}">
                <a16:creationId xmlns:a16="http://schemas.microsoft.com/office/drawing/2014/main" id="{6B1A5F0C-45C0-4118-83C0-7026ACB7C9F5}"/>
              </a:ext>
            </a:extLst>
          </p:cNvPr>
          <p:cNvCxnSpPr>
            <a:cxnSpLocks/>
          </p:cNvCxnSpPr>
          <p:nvPr/>
        </p:nvCxnSpPr>
        <p:spPr>
          <a:xfrm>
            <a:off x="1125497" y="3164637"/>
            <a:ext cx="422872"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Đường nối Thẳng 110">
            <a:extLst>
              <a:ext uri="{FF2B5EF4-FFF2-40B4-BE49-F238E27FC236}">
                <a16:creationId xmlns:a16="http://schemas.microsoft.com/office/drawing/2014/main" id="{6B1A5F0C-45C0-4118-83C0-7026ACB7C9F5}"/>
              </a:ext>
            </a:extLst>
          </p:cNvPr>
          <p:cNvCxnSpPr>
            <a:cxnSpLocks/>
          </p:cNvCxnSpPr>
          <p:nvPr/>
        </p:nvCxnSpPr>
        <p:spPr>
          <a:xfrm>
            <a:off x="1133822" y="4284070"/>
            <a:ext cx="986673"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Đường nối Thẳng 110">
            <a:extLst>
              <a:ext uri="{FF2B5EF4-FFF2-40B4-BE49-F238E27FC236}">
                <a16:creationId xmlns:a16="http://schemas.microsoft.com/office/drawing/2014/main" id="{6B1A5F0C-45C0-4118-83C0-7026ACB7C9F5}"/>
              </a:ext>
            </a:extLst>
          </p:cNvPr>
          <p:cNvCxnSpPr>
            <a:cxnSpLocks/>
          </p:cNvCxnSpPr>
          <p:nvPr/>
        </p:nvCxnSpPr>
        <p:spPr>
          <a:xfrm>
            <a:off x="582387" y="6444718"/>
            <a:ext cx="1102869"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Đường nối Thẳng 110">
            <a:extLst>
              <a:ext uri="{FF2B5EF4-FFF2-40B4-BE49-F238E27FC236}">
                <a16:creationId xmlns:a16="http://schemas.microsoft.com/office/drawing/2014/main" id="{6B1A5F0C-45C0-4118-83C0-7026ACB7C9F5}"/>
              </a:ext>
            </a:extLst>
          </p:cNvPr>
          <p:cNvCxnSpPr>
            <a:cxnSpLocks/>
          </p:cNvCxnSpPr>
          <p:nvPr/>
        </p:nvCxnSpPr>
        <p:spPr>
          <a:xfrm>
            <a:off x="2360812" y="6444718"/>
            <a:ext cx="1102869"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3375720" imgH="883800"/>
        </mc:Choice>
        <mc:Fallback>
          <p:control name="TextBox1" r:id="rId1" imgW="3375720" imgH="883800">
            <p:pic>
              <p:nvPicPr>
                <p:cNvPr id="17" name="TextBox1">
                  <a:extLst>
                    <a:ext uri="{FF2B5EF4-FFF2-40B4-BE49-F238E27FC236}">
                      <a16:creationId xmlns:a16="http://schemas.microsoft.com/office/drawing/2014/main" id="{50F9BCB2-A962-47CA-BF32-DAB2151E4EEE}"/>
                    </a:ext>
                  </a:extLst>
                </p:cNvPr>
                <p:cNvPicPr>
                  <a:picLocks/>
                </p:cNvPicPr>
                <p:nvPr/>
              </p:nvPicPr>
              <p:blipFill>
                <a:blip r:embed="rId6"/>
                <a:stretch>
                  <a:fillRect/>
                </a:stretch>
              </p:blipFill>
              <p:spPr>
                <a:xfrm>
                  <a:off x="8478982" y="1272605"/>
                  <a:ext cx="3377598" cy="882363"/>
                </a:xfrm>
                <a:prstGeom prst="rect">
                  <a:avLst/>
                </a:prstGeom>
              </p:spPr>
            </p:pic>
          </p:control>
        </mc:Fallback>
      </mc:AlternateContent>
    </p:controls>
    <p:extLst>
      <p:ext uri="{BB962C8B-B14F-4D97-AF65-F5344CB8AC3E}">
        <p14:creationId xmlns:p14="http://schemas.microsoft.com/office/powerpoint/2010/main" val="99896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par>
                          <p:cTn id="49" fill="hold">
                            <p:stCondLst>
                              <p:cond delay="3500"/>
                            </p:stCondLst>
                            <p:childTnLst>
                              <p:par>
                                <p:cTn id="50" presetID="53" presetClass="entr" presetSubtype="16"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wipe(left)">
                                      <p:cBhvr>
                                        <p:cTn id="72" dur="750"/>
                                        <p:tgtEl>
                                          <p:spTgt spid="9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7"/>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3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93"/>
                                        </p:tgtEl>
                                        <p:attrNameLst>
                                          <p:attrName>style.visibility</p:attrName>
                                        </p:attrNameLst>
                                      </p:cBhvr>
                                      <p:to>
                                        <p:strVal val="visible"/>
                                      </p:to>
                                    </p:set>
                                    <p:animEffect transition="in" filter="wipe(left)">
                                      <p:cBhvr>
                                        <p:cTn id="102" dur="750"/>
                                        <p:tgtEl>
                                          <p:spTgt spid="9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94"/>
                                        </p:tgtEl>
                                        <p:attrNameLst>
                                          <p:attrName>style.visibility</p:attrName>
                                        </p:attrNameLst>
                                      </p:cBhvr>
                                      <p:to>
                                        <p:strVal val="visible"/>
                                      </p:to>
                                    </p:set>
                                    <p:animEffect transition="in" filter="wipe(left)">
                                      <p:cBhvr>
                                        <p:cTn id="107" dur="750"/>
                                        <p:tgtEl>
                                          <p:spTgt spid="94"/>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95"/>
                                        </p:tgtEl>
                                        <p:attrNameLst>
                                          <p:attrName>style.visibility</p:attrName>
                                        </p:attrNameLst>
                                      </p:cBhvr>
                                      <p:to>
                                        <p:strVal val="visible"/>
                                      </p:to>
                                    </p:set>
                                    <p:animEffect transition="in" filter="wipe(left)">
                                      <p:cBhvr>
                                        <p:cTn id="112" dur="750"/>
                                        <p:tgtEl>
                                          <p:spTgt spid="9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96"/>
                                        </p:tgtEl>
                                        <p:attrNameLst>
                                          <p:attrName>style.visibility</p:attrName>
                                        </p:attrNameLst>
                                      </p:cBhvr>
                                      <p:to>
                                        <p:strVal val="visible"/>
                                      </p:to>
                                    </p:set>
                                    <p:animEffect transition="in" filter="wipe(left)">
                                      <p:cBhvr>
                                        <p:cTn id="117" dur="750"/>
                                        <p:tgtEl>
                                          <p:spTgt spid="9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wipe(left)">
                                      <p:cBhvr>
                                        <p:cTn id="122" dur="500"/>
                                        <p:tgtEl>
                                          <p:spTgt spid="41"/>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6"/>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47"/>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4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0"/>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97"/>
                                        </p:tgtEl>
                                        <p:attrNameLst>
                                          <p:attrName>style.visibility</p:attrName>
                                        </p:attrNameLst>
                                      </p:cBhvr>
                                      <p:to>
                                        <p:strVal val="visible"/>
                                      </p:to>
                                    </p:set>
                                    <p:animEffect transition="in" filter="wipe(left)">
                                      <p:cBhvr>
                                        <p:cTn id="145" dur="750"/>
                                        <p:tgtEl>
                                          <p:spTgt spid="97"/>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nodeType="clickEffect">
                                  <p:stCondLst>
                                    <p:cond delay="0"/>
                                  </p:stCondLst>
                                  <p:childTnLst>
                                    <p:set>
                                      <p:cBhvr>
                                        <p:cTn id="149" dur="1" fill="hold">
                                          <p:stCondLst>
                                            <p:cond delay="0"/>
                                          </p:stCondLst>
                                        </p:cTn>
                                        <p:tgtEl>
                                          <p:spTgt spid="54"/>
                                        </p:tgtEl>
                                        <p:attrNameLst>
                                          <p:attrName>style.visibility</p:attrName>
                                        </p:attrNameLst>
                                      </p:cBhvr>
                                      <p:to>
                                        <p:strVal val="visible"/>
                                      </p:to>
                                    </p:set>
                                    <p:animEffect transition="in" filter="wipe(left)">
                                      <p:cBhvr>
                                        <p:cTn id="150" dur="500"/>
                                        <p:tgtEl>
                                          <p:spTgt spid="54"/>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57"/>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58"/>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59"/>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60"/>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61"/>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62"/>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63"/>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65"/>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22" presetClass="entr" presetSubtype="8" fill="hold" nodeType="clickEffect">
                                  <p:stCondLst>
                                    <p:cond delay="0"/>
                                  </p:stCondLst>
                                  <p:childTnLst>
                                    <p:set>
                                      <p:cBhvr>
                                        <p:cTn id="172" dur="1" fill="hold">
                                          <p:stCondLst>
                                            <p:cond delay="0"/>
                                          </p:stCondLst>
                                        </p:cTn>
                                        <p:tgtEl>
                                          <p:spTgt spid="98"/>
                                        </p:tgtEl>
                                        <p:attrNameLst>
                                          <p:attrName>style.visibility</p:attrName>
                                        </p:attrNameLst>
                                      </p:cBhvr>
                                      <p:to>
                                        <p:strVal val="visible"/>
                                      </p:to>
                                    </p:set>
                                    <p:animEffect transition="in" filter="wipe(left)">
                                      <p:cBhvr>
                                        <p:cTn id="173" dur="750"/>
                                        <p:tgtEl>
                                          <p:spTgt spid="98"/>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nodeType="clickEffect">
                                  <p:stCondLst>
                                    <p:cond delay="0"/>
                                  </p:stCondLst>
                                  <p:childTnLst>
                                    <p:set>
                                      <p:cBhvr>
                                        <p:cTn id="177" dur="1" fill="hold">
                                          <p:stCondLst>
                                            <p:cond delay="0"/>
                                          </p:stCondLst>
                                        </p:cTn>
                                        <p:tgtEl>
                                          <p:spTgt spid="100"/>
                                        </p:tgtEl>
                                        <p:attrNameLst>
                                          <p:attrName>style.visibility</p:attrName>
                                        </p:attrNameLst>
                                      </p:cBhvr>
                                      <p:to>
                                        <p:strVal val="visible"/>
                                      </p:to>
                                    </p:set>
                                    <p:animEffect transition="in" filter="wipe(left)">
                                      <p:cBhvr>
                                        <p:cTn id="178" dur="750"/>
                                        <p:tgtEl>
                                          <p:spTgt spid="100"/>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8" fill="hold" nodeType="clickEffect">
                                  <p:stCondLst>
                                    <p:cond delay="0"/>
                                  </p:stCondLst>
                                  <p:childTnLst>
                                    <p:set>
                                      <p:cBhvr>
                                        <p:cTn id="182" dur="1" fill="hold">
                                          <p:stCondLst>
                                            <p:cond delay="0"/>
                                          </p:stCondLst>
                                        </p:cTn>
                                        <p:tgtEl>
                                          <p:spTgt spid="68"/>
                                        </p:tgtEl>
                                        <p:attrNameLst>
                                          <p:attrName>style.visibility</p:attrName>
                                        </p:attrNameLst>
                                      </p:cBhvr>
                                      <p:to>
                                        <p:strVal val="visible"/>
                                      </p:to>
                                    </p:set>
                                    <p:animEffect transition="in" filter="wipe(left)">
                                      <p:cBhvr>
                                        <p:cTn id="183" dur="500"/>
                                        <p:tgtEl>
                                          <p:spTgt spid="68"/>
                                        </p:tgtEl>
                                      </p:cBhvr>
                                    </p:animEffec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nodeType="clickEffect">
                                  <p:stCondLst>
                                    <p:cond delay="0"/>
                                  </p:stCondLst>
                                  <p:childTnLst>
                                    <p:set>
                                      <p:cBhvr>
                                        <p:cTn id="187" dur="1" fill="hold">
                                          <p:stCondLst>
                                            <p:cond delay="0"/>
                                          </p:stCondLst>
                                        </p:cTn>
                                        <p:tgtEl>
                                          <p:spTgt spid="71"/>
                                        </p:tgtEl>
                                        <p:attrNameLst>
                                          <p:attrName>style.visibility</p:attrName>
                                        </p:attrNameLst>
                                      </p:cBhvr>
                                      <p:to>
                                        <p:strVal val="visible"/>
                                      </p:to>
                                    </p:set>
                                  </p:childTnLst>
                                </p:cTn>
                              </p:par>
                              <p:par>
                                <p:cTn id="188" presetID="1" presetClass="entr" presetSubtype="0" fill="hold" nodeType="withEffect">
                                  <p:stCondLst>
                                    <p:cond delay="0"/>
                                  </p:stCondLst>
                                  <p:childTnLst>
                                    <p:set>
                                      <p:cBhvr>
                                        <p:cTn id="189" dur="1" fill="hold">
                                          <p:stCondLst>
                                            <p:cond delay="0"/>
                                          </p:stCondLst>
                                        </p:cTn>
                                        <p:tgtEl>
                                          <p:spTgt spid="72"/>
                                        </p:tgtEl>
                                        <p:attrNameLst>
                                          <p:attrName>style.visibility</p:attrName>
                                        </p:attrNameLst>
                                      </p:cBhvr>
                                      <p:to>
                                        <p:strVal val="visible"/>
                                      </p:to>
                                    </p:set>
                                  </p:childTnLst>
                                </p:cTn>
                              </p:par>
                              <p:par>
                                <p:cTn id="190" presetID="1" presetClass="entr" presetSubtype="0" fill="hold" nodeType="withEffect">
                                  <p:stCondLst>
                                    <p:cond delay="0"/>
                                  </p:stCondLst>
                                  <p:childTnLst>
                                    <p:set>
                                      <p:cBhvr>
                                        <p:cTn id="191" dur="1" fill="hold">
                                          <p:stCondLst>
                                            <p:cond delay="0"/>
                                          </p:stCondLst>
                                        </p:cTn>
                                        <p:tgtEl>
                                          <p:spTgt spid="73"/>
                                        </p:tgtEl>
                                        <p:attrNameLst>
                                          <p:attrName>style.visibility</p:attrName>
                                        </p:attrNameLst>
                                      </p:cBhvr>
                                      <p:to>
                                        <p:strVal val="visible"/>
                                      </p:to>
                                    </p:set>
                                  </p:childTnLst>
                                </p:cTn>
                              </p:par>
                              <p:par>
                                <p:cTn id="192" presetID="1" presetClass="entr" presetSubtype="0" fill="hold" nodeType="withEffect">
                                  <p:stCondLst>
                                    <p:cond delay="0"/>
                                  </p:stCondLst>
                                  <p:childTnLst>
                                    <p:set>
                                      <p:cBhvr>
                                        <p:cTn id="193" dur="1" fill="hold">
                                          <p:stCondLst>
                                            <p:cond delay="0"/>
                                          </p:stCondLst>
                                        </p:cTn>
                                        <p:tgtEl>
                                          <p:spTgt spid="74"/>
                                        </p:tgtEl>
                                        <p:attrNameLst>
                                          <p:attrName>style.visibility</p:attrName>
                                        </p:attrNameLst>
                                      </p:cBhvr>
                                      <p:to>
                                        <p:strVal val="visible"/>
                                      </p:to>
                                    </p:set>
                                  </p:childTnLst>
                                </p:cTn>
                              </p:par>
                              <p:par>
                                <p:cTn id="194" presetID="1" presetClass="entr" presetSubtype="0" fill="hold" nodeType="withEffect">
                                  <p:stCondLst>
                                    <p:cond delay="0"/>
                                  </p:stCondLst>
                                  <p:childTnLst>
                                    <p:set>
                                      <p:cBhvr>
                                        <p:cTn id="195" dur="1" fill="hold">
                                          <p:stCondLst>
                                            <p:cond delay="0"/>
                                          </p:stCondLst>
                                        </p:cTn>
                                        <p:tgtEl>
                                          <p:spTgt spid="75"/>
                                        </p:tgtEl>
                                        <p:attrNameLst>
                                          <p:attrName>style.visibility</p:attrName>
                                        </p:attrNameLst>
                                      </p:cBhvr>
                                      <p:to>
                                        <p:strVal val="visible"/>
                                      </p:to>
                                    </p:set>
                                  </p:childTnLst>
                                </p:cTn>
                              </p:par>
                              <p:par>
                                <p:cTn id="196" presetID="1" presetClass="entr" presetSubtype="0" fill="hold" nodeType="withEffect">
                                  <p:stCondLst>
                                    <p:cond delay="0"/>
                                  </p:stCondLst>
                                  <p:childTnLst>
                                    <p:set>
                                      <p:cBhvr>
                                        <p:cTn id="197" dur="1" fill="hold">
                                          <p:stCondLst>
                                            <p:cond delay="0"/>
                                          </p:stCondLst>
                                        </p:cTn>
                                        <p:tgtEl>
                                          <p:spTgt spid="76"/>
                                        </p:tgtEl>
                                        <p:attrNameLst>
                                          <p:attrName>style.visibility</p:attrName>
                                        </p:attrNameLst>
                                      </p:cBhvr>
                                      <p:to>
                                        <p:strVal val="visible"/>
                                      </p:to>
                                    </p:set>
                                  </p:childTnLst>
                                </p:cTn>
                              </p:par>
                              <p:par>
                                <p:cTn id="198" presetID="1" presetClass="entr" presetSubtype="0" fill="hold" nodeType="withEffect">
                                  <p:stCondLst>
                                    <p:cond delay="0"/>
                                  </p:stCondLst>
                                  <p:childTnLst>
                                    <p:set>
                                      <p:cBhvr>
                                        <p:cTn id="199" dur="1" fill="hold">
                                          <p:stCondLst>
                                            <p:cond delay="0"/>
                                          </p:stCondLst>
                                        </p:cTn>
                                        <p:tgtEl>
                                          <p:spTgt spid="77"/>
                                        </p:tgtEl>
                                        <p:attrNameLst>
                                          <p:attrName>style.visibility</p:attrName>
                                        </p:attrNameLst>
                                      </p:cBhvr>
                                      <p:to>
                                        <p:strVal val="visible"/>
                                      </p:to>
                                    </p:set>
                                  </p:childTnLst>
                                </p:cTn>
                              </p:par>
                              <p:par>
                                <p:cTn id="200" presetID="1" presetClass="entr" presetSubtype="0" fill="hold" nodeType="withEffect">
                                  <p:stCondLst>
                                    <p:cond delay="0"/>
                                  </p:stCondLst>
                                  <p:childTnLst>
                                    <p:set>
                                      <p:cBhvr>
                                        <p:cTn id="201" dur="1" fill="hold">
                                          <p:stCondLst>
                                            <p:cond delay="0"/>
                                          </p:stCondLst>
                                        </p:cTn>
                                        <p:tgtEl>
                                          <p:spTgt spid="78"/>
                                        </p:tgtEl>
                                        <p:attrNameLst>
                                          <p:attrName>style.visibility</p:attrName>
                                        </p:attrNameLst>
                                      </p:cBhvr>
                                      <p:to>
                                        <p:strVal val="visible"/>
                                      </p:to>
                                    </p:set>
                                  </p:childTnLst>
                                </p:cTn>
                              </p:par>
                            </p:childTnLst>
                          </p:cTn>
                        </p:par>
                      </p:childTnLst>
                    </p:cTn>
                  </p:par>
                  <p:par>
                    <p:cTn id="202" fill="hold">
                      <p:stCondLst>
                        <p:cond delay="indefinite"/>
                      </p:stCondLst>
                      <p:childTnLst>
                        <p:par>
                          <p:cTn id="203" fill="hold">
                            <p:stCondLst>
                              <p:cond delay="0"/>
                            </p:stCondLst>
                            <p:childTnLst>
                              <p:par>
                                <p:cTn id="204" presetID="12" presetClass="entr" presetSubtype="4" fill="hold" grpId="0" nodeType="clickEffect">
                                  <p:stCondLst>
                                    <p:cond delay="0"/>
                                  </p:stCondLst>
                                  <p:childTnLst>
                                    <p:set>
                                      <p:cBhvr>
                                        <p:cTn id="205" dur="1" fill="hold">
                                          <p:stCondLst>
                                            <p:cond delay="0"/>
                                          </p:stCondLst>
                                        </p:cTn>
                                        <p:tgtEl>
                                          <p:spTgt spid="82"/>
                                        </p:tgtEl>
                                        <p:attrNameLst>
                                          <p:attrName>style.visibility</p:attrName>
                                        </p:attrNameLst>
                                      </p:cBhvr>
                                      <p:to>
                                        <p:strVal val="visible"/>
                                      </p:to>
                                    </p:set>
                                    <p:anim calcmode="lin" valueType="num">
                                      <p:cBhvr additive="base">
                                        <p:cTn id="206" dur="500"/>
                                        <p:tgtEl>
                                          <p:spTgt spid="82"/>
                                        </p:tgtEl>
                                        <p:attrNameLst>
                                          <p:attrName>ppt_y</p:attrName>
                                        </p:attrNameLst>
                                      </p:cBhvr>
                                      <p:tavLst>
                                        <p:tav tm="0">
                                          <p:val>
                                            <p:strVal val="#ppt_y+#ppt_h*1.125000"/>
                                          </p:val>
                                        </p:tav>
                                        <p:tav tm="100000">
                                          <p:val>
                                            <p:strVal val="#ppt_y"/>
                                          </p:val>
                                        </p:tav>
                                      </p:tavLst>
                                    </p:anim>
                                    <p:animEffect transition="in" filter="wipe(up)">
                                      <p:cBhvr>
                                        <p:cTn id="207" dur="500"/>
                                        <p:tgtEl>
                                          <p:spTgt spid="82"/>
                                        </p:tgtEl>
                                      </p:cBhvr>
                                    </p:animEffect>
                                  </p:childTnLst>
                                </p:cTn>
                              </p:par>
                              <p:par>
                                <p:cTn id="208" presetID="12" presetClass="entr" presetSubtype="4" fill="hold" nodeType="withEffect">
                                  <p:stCondLst>
                                    <p:cond delay="0"/>
                                  </p:stCondLst>
                                  <p:childTnLst>
                                    <p:set>
                                      <p:cBhvr>
                                        <p:cTn id="209" dur="1" fill="hold">
                                          <p:stCondLst>
                                            <p:cond delay="0"/>
                                          </p:stCondLst>
                                        </p:cTn>
                                        <p:tgtEl>
                                          <p:spTgt spid="84"/>
                                        </p:tgtEl>
                                        <p:attrNameLst>
                                          <p:attrName>style.visibility</p:attrName>
                                        </p:attrNameLst>
                                      </p:cBhvr>
                                      <p:to>
                                        <p:strVal val="visible"/>
                                      </p:to>
                                    </p:set>
                                    <p:anim calcmode="lin" valueType="num">
                                      <p:cBhvr additive="base">
                                        <p:cTn id="210" dur="500"/>
                                        <p:tgtEl>
                                          <p:spTgt spid="84"/>
                                        </p:tgtEl>
                                        <p:attrNameLst>
                                          <p:attrName>ppt_y</p:attrName>
                                        </p:attrNameLst>
                                      </p:cBhvr>
                                      <p:tavLst>
                                        <p:tav tm="0">
                                          <p:val>
                                            <p:strVal val="#ppt_y+#ppt_h*1.125000"/>
                                          </p:val>
                                        </p:tav>
                                        <p:tav tm="100000">
                                          <p:val>
                                            <p:strVal val="#ppt_y"/>
                                          </p:val>
                                        </p:tav>
                                      </p:tavLst>
                                    </p:anim>
                                    <p:animEffect transition="in" filter="wipe(up)">
                                      <p:cBhvr>
                                        <p:cTn id="211" dur="500"/>
                                        <p:tgtEl>
                                          <p:spTgt spid="84"/>
                                        </p:tgtEl>
                                      </p:cBhvr>
                                    </p:animEffect>
                                  </p:childTnLst>
                                </p:cTn>
                              </p:par>
                            </p:childTnLst>
                          </p:cTn>
                        </p:par>
                      </p:childTnLst>
                    </p:cTn>
                  </p:par>
                  <p:par>
                    <p:cTn id="212" fill="hold">
                      <p:stCondLst>
                        <p:cond delay="indefinite"/>
                      </p:stCondLst>
                      <p:childTnLst>
                        <p:par>
                          <p:cTn id="213" fill="hold">
                            <p:stCondLst>
                              <p:cond delay="0"/>
                            </p:stCondLst>
                            <p:childTnLst>
                              <p:par>
                                <p:cTn id="214" presetID="1" presetClass="entr" presetSubtype="0" fill="hold" nodeType="clickEffect">
                                  <p:stCondLst>
                                    <p:cond delay="0"/>
                                  </p:stCondLst>
                                  <p:childTnLst>
                                    <p:set>
                                      <p:cBhvr>
                                        <p:cTn id="215" dur="1" fill="hold">
                                          <p:stCondLst>
                                            <p:cond delay="0"/>
                                          </p:stCondLst>
                                        </p:cTn>
                                        <p:tgtEl>
                                          <p:spTgt spid="85"/>
                                        </p:tgtEl>
                                        <p:attrNameLst>
                                          <p:attrName>style.visibility</p:attrName>
                                        </p:attrNameLst>
                                      </p:cBhvr>
                                      <p:to>
                                        <p:strVal val="visible"/>
                                      </p:to>
                                    </p:set>
                                  </p:childTnLst>
                                </p:cTn>
                              </p:par>
                              <p:par>
                                <p:cTn id="216" presetID="1" presetClass="entr" presetSubtype="0" fill="hold" nodeType="withEffect">
                                  <p:stCondLst>
                                    <p:cond delay="0"/>
                                  </p:stCondLst>
                                  <p:childTnLst>
                                    <p:set>
                                      <p:cBhvr>
                                        <p:cTn id="217" dur="1" fill="hold">
                                          <p:stCondLst>
                                            <p:cond delay="0"/>
                                          </p:stCondLst>
                                        </p:cTn>
                                        <p:tgtEl>
                                          <p:spTgt spid="86"/>
                                        </p:tgtEl>
                                        <p:attrNameLst>
                                          <p:attrName>style.visibility</p:attrName>
                                        </p:attrNameLst>
                                      </p:cBhvr>
                                      <p:to>
                                        <p:strVal val="visible"/>
                                      </p:to>
                                    </p:set>
                                  </p:childTnLst>
                                </p:cTn>
                              </p:par>
                              <p:par>
                                <p:cTn id="218" presetID="1" presetClass="entr" presetSubtype="0" fill="hold" nodeType="withEffect">
                                  <p:stCondLst>
                                    <p:cond delay="0"/>
                                  </p:stCondLst>
                                  <p:childTnLst>
                                    <p:set>
                                      <p:cBhvr>
                                        <p:cTn id="219" dur="1" fill="hold">
                                          <p:stCondLst>
                                            <p:cond delay="0"/>
                                          </p:stCondLst>
                                        </p:cTn>
                                        <p:tgtEl>
                                          <p:spTgt spid="87"/>
                                        </p:tgtEl>
                                        <p:attrNameLst>
                                          <p:attrName>style.visibility</p:attrName>
                                        </p:attrNameLst>
                                      </p:cBhvr>
                                      <p:to>
                                        <p:strVal val="visible"/>
                                      </p:to>
                                    </p:set>
                                  </p:childTnLst>
                                </p:cTn>
                              </p:par>
                              <p:par>
                                <p:cTn id="220" presetID="1" presetClass="entr" presetSubtype="0" fill="hold" nodeType="withEffect">
                                  <p:stCondLst>
                                    <p:cond delay="0"/>
                                  </p:stCondLst>
                                  <p:childTnLst>
                                    <p:set>
                                      <p:cBhvr>
                                        <p:cTn id="221"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P spid="15" grpId="0"/>
      <p:bldP spid="16" grpId="0"/>
      <p:bldP spid="8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Group 12">
            <a:extLst>
              <a:ext uri="{FF2B5EF4-FFF2-40B4-BE49-F238E27FC236}">
                <a16:creationId xmlns:a16="http://schemas.microsoft.com/office/drawing/2014/main" id="{861391E4-E533-DCFA-6B39-478F1D270B5D}"/>
              </a:ext>
            </a:extLst>
          </p:cNvPr>
          <p:cNvGrpSpPr/>
          <p:nvPr/>
        </p:nvGrpSpPr>
        <p:grpSpPr>
          <a:xfrm>
            <a:off x="2482263" y="0"/>
            <a:ext cx="7193902" cy="1815882"/>
            <a:chOff x="3324715" y="7922107"/>
            <a:chExt cx="7193902" cy="1815882"/>
          </a:xfrm>
        </p:grpSpPr>
        <p:sp>
          <p:nvSpPr>
            <p:cNvPr id="23" name="TextBox 22">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trong</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nhóm</a:t>
              </a:r>
              <a:endParaRPr lang="en-US" sz="213200" dirty="0">
                <a:ln w="295275">
                  <a:solidFill>
                    <a:schemeClr val="bg1"/>
                  </a:solidFill>
                </a:ln>
                <a:latin typeface="SVN-Poky's" panose="020B0606040200020203" pitchFamily="34" charset="0"/>
              </a:endParaRPr>
            </a:p>
          </p:txBody>
        </p:sp>
        <p:sp>
          <p:nvSpPr>
            <p:cNvPr id="24" name="TextBox 23">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trong</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rPr>
                <a:t>nhóm</a:t>
              </a:r>
              <a:endParaRPr lang="en-US" sz="41300" b="1" dirty="0">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25" name="Hình ảnh 9" descr="Ảnh có chứa đồ chơi, búp bê&#10;&#10;Mô tả được tạo tự động">
            <a:extLst>
              <a:ext uri="{FF2B5EF4-FFF2-40B4-BE49-F238E27FC236}">
                <a16:creationId xmlns:a16="http://schemas.microsoft.com/office/drawing/2014/main" id="{77132A51-4FA1-5421-EA40-C932465642F6}"/>
              </a:ext>
            </a:extLst>
          </p:cNvPr>
          <p:cNvPicPr>
            <a:picLocks noChangeAspect="1"/>
          </p:cNvPicPr>
          <p:nvPr/>
        </p:nvPicPr>
        <p:blipFill>
          <a:blip r:embed="rId3"/>
          <a:stretch>
            <a:fillRect/>
          </a:stretch>
        </p:blipFill>
        <p:spPr>
          <a:xfrm>
            <a:off x="457633" y="4514577"/>
            <a:ext cx="4908494" cy="2482216"/>
          </a:xfrm>
          <a:prstGeom prst="rect">
            <a:avLst/>
          </a:prstGeom>
        </p:spPr>
      </p:pic>
      <p:sp>
        <p:nvSpPr>
          <p:cNvPr id="26" name="Rectangle: Rounded Corners 1">
            <a:extLst>
              <a:ext uri="{FF2B5EF4-FFF2-40B4-BE49-F238E27FC236}">
                <a16:creationId xmlns:a16="http://schemas.microsoft.com/office/drawing/2014/main" id="{8C9A1C97-6BD0-34EE-EE0E-DD8AB3CBB23F}"/>
              </a:ext>
            </a:extLst>
          </p:cNvPr>
          <p:cNvSpPr/>
          <p:nvPr/>
        </p:nvSpPr>
        <p:spPr>
          <a:xfrm>
            <a:off x="837920" y="1626211"/>
            <a:ext cx="5641861" cy="2081403"/>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98356" y="1937024"/>
            <a:ext cx="7530525" cy="1384995"/>
          </a:xfrm>
          <a:prstGeom prst="rect">
            <a:avLst/>
          </a:prstGeom>
          <a:noFill/>
        </p:spPr>
        <p:txBody>
          <a:bodyPr wrap="square" rtlCol="0">
            <a:spAutoFit/>
          </a:bodyPr>
          <a:lstStyle/>
          <a:p>
            <a:pPr algn="just"/>
            <a:r>
              <a:rPr lang="en-US" sz="2800" dirty="0"/>
              <a:t>     </a:t>
            </a:r>
            <a:r>
              <a:rPr lang="en-US" sz="2800" dirty="0" err="1"/>
              <a:t>Phân</a:t>
            </a:r>
            <a:r>
              <a:rPr lang="en-US" sz="2800" dirty="0"/>
              <a:t> </a:t>
            </a:r>
            <a:r>
              <a:rPr lang="en-US" sz="2800" dirty="0" err="1"/>
              <a:t>công</a:t>
            </a:r>
            <a:r>
              <a:rPr lang="en-US" sz="2800" dirty="0"/>
              <a:t> </a:t>
            </a:r>
            <a:r>
              <a:rPr lang="en-US" sz="2800" dirty="0" err="1"/>
              <a:t>đọc</a:t>
            </a:r>
            <a:r>
              <a:rPr lang="en-US" sz="2800" dirty="0"/>
              <a:t> </a:t>
            </a:r>
            <a:r>
              <a:rPr lang="en-US" sz="2800" dirty="0" err="1"/>
              <a:t>theo</a:t>
            </a:r>
            <a:r>
              <a:rPr lang="en-US" sz="2800" dirty="0"/>
              <a:t> </a:t>
            </a:r>
            <a:r>
              <a:rPr lang="en-US" sz="2800" dirty="0" err="1"/>
              <a:t>đoạn</a:t>
            </a:r>
            <a:r>
              <a:rPr lang="en-US" sz="2800" dirty="0"/>
              <a:t>. </a:t>
            </a:r>
          </a:p>
          <a:p>
            <a:pPr algn="just"/>
            <a:r>
              <a:rPr lang="en-US" sz="2800" dirty="0"/>
              <a:t>     </a:t>
            </a:r>
            <a:r>
              <a:rPr lang="en-US" sz="2800" dirty="0" err="1"/>
              <a:t>Tất</a:t>
            </a:r>
            <a:r>
              <a:rPr lang="en-US" sz="2800" dirty="0"/>
              <a:t> </a:t>
            </a:r>
            <a:r>
              <a:rPr lang="en-US" sz="2800" dirty="0" err="1"/>
              <a:t>cả</a:t>
            </a:r>
            <a:r>
              <a:rPr lang="en-US" sz="2800" dirty="0"/>
              <a:t> </a:t>
            </a:r>
            <a:r>
              <a:rPr lang="en-US" sz="2800" dirty="0" err="1"/>
              <a:t>thành</a:t>
            </a:r>
            <a:r>
              <a:rPr lang="en-US" sz="2800" dirty="0"/>
              <a:t> </a:t>
            </a:r>
            <a:r>
              <a:rPr lang="en-US" sz="2800" dirty="0" err="1"/>
              <a:t>viên</a:t>
            </a:r>
            <a:r>
              <a:rPr lang="en-US" sz="2800" dirty="0"/>
              <a:t> </a:t>
            </a:r>
            <a:r>
              <a:rPr lang="en-US" sz="2800" dirty="0" err="1"/>
              <a:t>đều</a:t>
            </a:r>
            <a:r>
              <a:rPr lang="en-US" sz="2800" dirty="0"/>
              <a:t> </a:t>
            </a:r>
            <a:r>
              <a:rPr lang="en-US" sz="2800" dirty="0" err="1"/>
              <a:t>đọc</a:t>
            </a:r>
            <a:r>
              <a:rPr lang="en-US" sz="2800" dirty="0"/>
              <a:t>.</a:t>
            </a:r>
          </a:p>
          <a:p>
            <a:pPr algn="just"/>
            <a:r>
              <a:rPr lang="en-US" sz="2800" dirty="0"/>
              <a:t>     </a:t>
            </a:r>
            <a:r>
              <a:rPr lang="en-US" sz="2800" dirty="0" err="1"/>
              <a:t>Giải</a:t>
            </a:r>
            <a:r>
              <a:rPr lang="en-US" sz="2800" dirty="0"/>
              <a:t> </a:t>
            </a:r>
            <a:r>
              <a:rPr lang="en-US" sz="2800" dirty="0" err="1"/>
              <a:t>nghĩa</a:t>
            </a:r>
            <a:r>
              <a:rPr lang="en-US" sz="2800" dirty="0"/>
              <a:t> </a:t>
            </a:r>
            <a:r>
              <a:rPr lang="en-US" sz="2800" dirty="0" err="1"/>
              <a:t>từ</a:t>
            </a:r>
            <a:r>
              <a:rPr lang="en-US" sz="2800" dirty="0"/>
              <a:t> </a:t>
            </a:r>
            <a:r>
              <a:rPr lang="en-US" sz="2800" dirty="0" err="1"/>
              <a:t>cùng</a:t>
            </a:r>
            <a:r>
              <a:rPr lang="en-US" sz="2800" dirty="0"/>
              <a:t> </a:t>
            </a:r>
            <a:r>
              <a:rPr lang="en-US" sz="2800" dirty="0" err="1"/>
              <a:t>nhau</a:t>
            </a:r>
            <a:r>
              <a:rPr lang="en-US" sz="2800" dirty="0"/>
              <a:t>.</a:t>
            </a:r>
          </a:p>
        </p:txBody>
      </p:sp>
      <p:pic>
        <p:nvPicPr>
          <p:cNvPr id="28" name="Picture 2" descr="Check mark. Check mark vector icons. Green and black check marks in circle and square. check mark collection, isolated. Eps10"/>
          <p:cNvPicPr>
            <a:picLocks noChangeAspect="1" noChangeArrowheads="1"/>
          </p:cNvPicPr>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776729" y="2463524"/>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heck mark. Check mark vector icons. Green and black check marks in circle and square. check mark collection, isolated. Eps10"/>
          <p:cNvPicPr>
            <a:picLocks noChangeAspect="1" noChangeArrowheads="1"/>
          </p:cNvPicPr>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771549" y="1922900"/>
            <a:ext cx="557254" cy="54349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a:extLst>
              <a:ext uri="{FF2B5EF4-FFF2-40B4-BE49-F238E27FC236}">
                <a16:creationId xmlns:a16="http://schemas.microsoft.com/office/drawing/2014/main" id="{E0E01F48-C00F-088F-1CD6-43F831F8C5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13492" y="1259803"/>
            <a:ext cx="3008632" cy="856732"/>
          </a:xfrm>
          <a:prstGeom prst="rect">
            <a:avLst/>
          </a:prstGeom>
        </p:spPr>
      </p:pic>
      <p:sp>
        <p:nvSpPr>
          <p:cNvPr id="31" name="TextBox 30"/>
          <p:cNvSpPr txBox="1"/>
          <p:nvPr/>
        </p:nvSpPr>
        <p:spPr>
          <a:xfrm>
            <a:off x="1842979" y="1352249"/>
            <a:ext cx="3582634" cy="584775"/>
          </a:xfrm>
          <a:prstGeom prst="rect">
            <a:avLst/>
          </a:prstGeom>
          <a:noFill/>
        </p:spPr>
        <p:txBody>
          <a:bodyPr wrap="square" rtlCol="0">
            <a:spAutoFit/>
          </a:bodyP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cầu</a:t>
            </a:r>
            <a:endParaRPr lang="en-US" sz="3200" b="1" dirty="0">
              <a:solidFill>
                <a:srgbClr val="FF0000"/>
              </a:solidFill>
            </a:endParaRPr>
          </a:p>
        </p:txBody>
      </p:sp>
      <p:pic>
        <p:nvPicPr>
          <p:cNvPr id="32" name="Picture 2" descr="Check mark. Check mark vector icons. Green and black check marks in circle and square. check mark collection, isolated. Eps10"/>
          <p:cNvPicPr>
            <a:picLocks noChangeAspect="1" noChangeArrowheads="1"/>
          </p:cNvPicPr>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798356" y="2997054"/>
            <a:ext cx="557254" cy="543494"/>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21">
            <a:extLst>
              <a:ext uri="{FF2B5EF4-FFF2-40B4-BE49-F238E27FC236}">
                <a16:creationId xmlns:a16="http://schemas.microsoft.com/office/drawing/2014/main" id="{3A5A3F52-ECC0-85A8-3F79-EC2AF049D397}"/>
              </a:ext>
            </a:extLst>
          </p:cNvPr>
          <p:cNvSpPr/>
          <p:nvPr/>
        </p:nvSpPr>
        <p:spPr>
          <a:xfrm>
            <a:off x="5122124" y="3858779"/>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34" name="Picture 7">
            <a:extLst>
              <a:ext uri="{FF2B5EF4-FFF2-40B4-BE49-F238E27FC236}">
                <a16:creationId xmlns:a16="http://schemas.microsoft.com/office/drawing/2014/main" id="{E0E01F48-C00F-088F-1CD6-43F831F8C5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30780" y="3484703"/>
            <a:ext cx="2999488" cy="854128"/>
          </a:xfrm>
          <a:prstGeom prst="rect">
            <a:avLst/>
          </a:prstGeom>
        </p:spPr>
      </p:pic>
      <p:sp>
        <p:nvSpPr>
          <p:cNvPr id="35" name="TextBox 34"/>
          <p:cNvSpPr txBox="1"/>
          <p:nvPr/>
        </p:nvSpPr>
        <p:spPr>
          <a:xfrm>
            <a:off x="6839207" y="3512870"/>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36" name="TextBox 35"/>
          <p:cNvSpPr txBox="1"/>
          <p:nvPr/>
        </p:nvSpPr>
        <p:spPr>
          <a:xfrm>
            <a:off x="5571546" y="4255689"/>
            <a:ext cx="5725593" cy="1815882"/>
          </a:xfrm>
          <a:prstGeom prst="rect">
            <a:avLst/>
          </a:prstGeom>
          <a:noFill/>
        </p:spPr>
        <p:txBody>
          <a:bodyPr wrap="square" rtlCol="0">
            <a:spAutoFit/>
          </a:bodyPr>
          <a:lstStyle/>
          <a:p>
            <a:r>
              <a:rPr lang="en-US" sz="2800" dirty="0" err="1"/>
              <a:t>Đọc</a:t>
            </a:r>
            <a:r>
              <a:rPr lang="en-US" sz="2800" dirty="0"/>
              <a:t> </a:t>
            </a:r>
            <a:r>
              <a:rPr lang="en-US" sz="2800" dirty="0" err="1"/>
              <a:t>đúng</a:t>
            </a:r>
            <a:r>
              <a:rPr lang="en-US" sz="2800" dirty="0"/>
              <a:t>.</a:t>
            </a:r>
          </a:p>
          <a:p>
            <a:pPr algn="just"/>
            <a:r>
              <a:rPr lang="en-US" sz="2800" dirty="0" err="1"/>
              <a:t>Đọc</a:t>
            </a:r>
            <a:r>
              <a:rPr lang="en-US" sz="2800" dirty="0"/>
              <a:t> to, </a:t>
            </a:r>
            <a:r>
              <a:rPr lang="en-US" sz="2800" dirty="0" err="1"/>
              <a:t>rõ</a:t>
            </a:r>
            <a:r>
              <a:rPr lang="en-US" sz="2800" dirty="0"/>
              <a:t>.</a:t>
            </a:r>
          </a:p>
          <a:p>
            <a:pPr algn="just"/>
            <a:r>
              <a:rPr lang="en-US" sz="2800" dirty="0" err="1"/>
              <a:t>Đọc</a:t>
            </a:r>
            <a:r>
              <a:rPr lang="en-US" sz="2800" dirty="0"/>
              <a:t> </a:t>
            </a:r>
            <a:r>
              <a:rPr lang="en-US" sz="2800" dirty="0" err="1"/>
              <a:t>ngắt</a:t>
            </a:r>
            <a:r>
              <a:rPr lang="en-US" sz="2800" dirty="0"/>
              <a:t>, </a:t>
            </a:r>
            <a:r>
              <a:rPr lang="en-US" sz="2800" dirty="0" err="1"/>
              <a:t>nghỉ</a:t>
            </a:r>
            <a:r>
              <a:rPr lang="en-US" sz="2800" dirty="0"/>
              <a:t> </a:t>
            </a:r>
            <a:r>
              <a:rPr lang="vi-VN" sz="2800" dirty="0"/>
              <a:t>đúng nhịp thơ</a:t>
            </a:r>
            <a:r>
              <a:rPr lang="en-US" sz="2800" dirty="0"/>
              <a:t>.</a:t>
            </a:r>
          </a:p>
          <a:p>
            <a:pPr algn="just"/>
            <a:endParaRPr lang="en-US" sz="2800" dirty="0"/>
          </a:p>
        </p:txBody>
      </p:sp>
      <p:pic>
        <p:nvPicPr>
          <p:cNvPr id="37" name="Picture 4" descr="Cartoon numbers, colored fun alphabet for school kids text clipart setisolated"/>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5229089" y="4314297"/>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artoon numbers, colored fun alphabet for school kids text clipart setisolated"/>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5247380" y="4817639"/>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artoon numbers, colored fun alphabet for school kids text clipart setisolated"/>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5171291" y="5304147"/>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Ghim của Phương Thư trên Icon | Hài hước, Hình vui, Lol"/>
          <p:cNvPicPr>
            <a:picLocks noChangeAspect="1" noChangeArrowheads="1"/>
          </p:cNvPicPr>
          <p:nvPr/>
        </p:nvPicPr>
        <p:blipFill>
          <a:blip r:embed="rId10"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7194178" y="4362504"/>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Tổng hợp những hình mặt cười đẹp | Cười, Mắt, Hình"/>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9798" y="4362504"/>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Ảnh Mặt Cười Đẹp Nhất ❤️ 1001 Hình Mặt Cười Hài Hước"/>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69279" y="4366998"/>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Ghim của Phương Thư trên Icon | Hài hước, Hình vui, Lol"/>
          <p:cNvPicPr>
            <a:picLocks noChangeAspect="1" noChangeArrowheads="1"/>
          </p:cNvPicPr>
          <p:nvPr/>
        </p:nvPicPr>
        <p:blipFill>
          <a:blip r:embed="rId10"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7138370" y="4798513"/>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Tổng hợp những hình mặt cười đẹp | Cười, Mắt, Hình"/>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3990" y="4798513"/>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Ảnh Mặt Cười Đẹp Nhất ❤️ 1001 Hình Mặt Cười Hài Hước"/>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13471" y="4803007"/>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Ghim của Phương Thư trên Icon | Hài hước, Hình vui, Lol"/>
          <p:cNvPicPr>
            <a:picLocks noChangeAspect="1" noChangeArrowheads="1"/>
          </p:cNvPicPr>
          <p:nvPr/>
        </p:nvPicPr>
        <p:blipFill>
          <a:blip r:embed="rId10"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0096293" y="5144292"/>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Tổng hợp những hình mặt cười đẹp | Cười, Mắt, Hình"/>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34285" y="5141774"/>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Ảnh Mặt Cười Đẹp Nhất ❤️ 1001 Hình Mặt Cười Hài Hước"/>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11761" y="5152286"/>
            <a:ext cx="385059" cy="385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203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p:tgtEl>
                                          <p:spTgt spid="26"/>
                                        </p:tgtEl>
                                        <p:attrNameLst>
                                          <p:attrName>ppt_y</p:attrName>
                                        </p:attrNameLst>
                                      </p:cBhvr>
                                      <p:tavLst>
                                        <p:tav tm="0">
                                          <p:val>
                                            <p:strVal val="#ppt_y+#ppt_h*1.125000"/>
                                          </p:val>
                                        </p:tav>
                                        <p:tav tm="100000">
                                          <p:val>
                                            <p:strVal val="#ppt_y"/>
                                          </p:val>
                                        </p:tav>
                                      </p:tavLst>
                                    </p:anim>
                                    <p:animEffect transition="in" filter="wipe(up)">
                                      <p:cBhvr>
                                        <p:cTn id="14" dur="500"/>
                                        <p:tgtEl>
                                          <p:spTgt spid="26"/>
                                        </p:tgtEl>
                                      </p:cBhvr>
                                    </p:animEffect>
                                  </p:childTnLst>
                                </p:cTn>
                              </p:par>
                              <p:par>
                                <p:cTn id="15" presetID="12" presetClass="entr" presetSubtype="4"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up)">
                                      <p:cBhvr>
                                        <p:cTn id="18" dur="500"/>
                                        <p:tgtEl>
                                          <p:spTgt spid="28"/>
                                        </p:tgtEl>
                                      </p:cBhvr>
                                    </p:animEffect>
                                  </p:childTnLst>
                                </p:cTn>
                              </p:par>
                              <p:par>
                                <p:cTn id="19" presetID="1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p:tgtEl>
                                          <p:spTgt spid="29"/>
                                        </p:tgtEl>
                                        <p:attrNameLst>
                                          <p:attrName>ppt_y</p:attrName>
                                        </p:attrNameLst>
                                      </p:cBhvr>
                                      <p:tavLst>
                                        <p:tav tm="0">
                                          <p:val>
                                            <p:strVal val="#ppt_y+#ppt_h*1.125000"/>
                                          </p:val>
                                        </p:tav>
                                        <p:tav tm="100000">
                                          <p:val>
                                            <p:strVal val="#ppt_y"/>
                                          </p:val>
                                        </p:tav>
                                      </p:tavLst>
                                    </p:anim>
                                    <p:animEffect transition="in" filter="wipe(up)">
                                      <p:cBhvr>
                                        <p:cTn id="22" dur="500"/>
                                        <p:tgtEl>
                                          <p:spTgt spid="29"/>
                                        </p:tgtEl>
                                      </p:cBhvr>
                                    </p:animEffect>
                                  </p:childTnLst>
                                </p:cTn>
                              </p:par>
                              <p:par>
                                <p:cTn id="23" presetID="1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p:tgtEl>
                                          <p:spTgt spid="30"/>
                                        </p:tgtEl>
                                        <p:attrNameLst>
                                          <p:attrName>ppt_y</p:attrName>
                                        </p:attrNameLst>
                                      </p:cBhvr>
                                      <p:tavLst>
                                        <p:tav tm="0">
                                          <p:val>
                                            <p:strVal val="#ppt_y+#ppt_h*1.125000"/>
                                          </p:val>
                                        </p:tav>
                                        <p:tav tm="100000">
                                          <p:val>
                                            <p:strVal val="#ppt_y"/>
                                          </p:val>
                                        </p:tav>
                                      </p:tavLst>
                                    </p:anim>
                                    <p:animEffect transition="in" filter="wipe(up)">
                                      <p:cBhvr>
                                        <p:cTn id="26" dur="500"/>
                                        <p:tgtEl>
                                          <p:spTgt spid="30"/>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p:tgtEl>
                                          <p:spTgt spid="31"/>
                                        </p:tgtEl>
                                        <p:attrNameLst>
                                          <p:attrName>ppt_y</p:attrName>
                                        </p:attrNameLst>
                                      </p:cBhvr>
                                      <p:tavLst>
                                        <p:tav tm="0">
                                          <p:val>
                                            <p:strVal val="#ppt_y+#ppt_h*1.125000"/>
                                          </p:val>
                                        </p:tav>
                                        <p:tav tm="100000">
                                          <p:val>
                                            <p:strVal val="#ppt_y"/>
                                          </p:val>
                                        </p:tav>
                                      </p:tavLst>
                                    </p:anim>
                                    <p:animEffect transition="in" filter="wipe(up)">
                                      <p:cBhvr>
                                        <p:cTn id="30" dur="500"/>
                                        <p:tgtEl>
                                          <p:spTgt spid="31"/>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p:tgtEl>
                                          <p:spTgt spid="27"/>
                                        </p:tgtEl>
                                        <p:attrNameLst>
                                          <p:attrName>ppt_y</p:attrName>
                                        </p:attrNameLst>
                                      </p:cBhvr>
                                      <p:tavLst>
                                        <p:tav tm="0">
                                          <p:val>
                                            <p:strVal val="#ppt_y+#ppt_h*1.125000"/>
                                          </p:val>
                                        </p:tav>
                                        <p:tav tm="100000">
                                          <p:val>
                                            <p:strVal val="#ppt_y"/>
                                          </p:val>
                                        </p:tav>
                                      </p:tavLst>
                                    </p:anim>
                                    <p:animEffect transition="in" filter="wipe(up)">
                                      <p:cBhvr>
                                        <p:cTn id="34" dur="500"/>
                                        <p:tgtEl>
                                          <p:spTgt spid="27"/>
                                        </p:tgtEl>
                                      </p:cBhvr>
                                    </p:animEffect>
                                  </p:childTnLst>
                                </p:cTn>
                              </p:par>
                              <p:par>
                                <p:cTn id="35" presetID="12" presetClass="entr" presetSubtype="4"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p:tgtEl>
                                          <p:spTgt spid="32"/>
                                        </p:tgtEl>
                                        <p:attrNameLst>
                                          <p:attrName>ppt_y</p:attrName>
                                        </p:attrNameLst>
                                      </p:cBhvr>
                                      <p:tavLst>
                                        <p:tav tm="0">
                                          <p:val>
                                            <p:strVal val="#ppt_y+#ppt_h*1.125000"/>
                                          </p:val>
                                        </p:tav>
                                        <p:tav tm="100000">
                                          <p:val>
                                            <p:strVal val="#ppt_y"/>
                                          </p:val>
                                        </p:tav>
                                      </p:tavLst>
                                    </p:anim>
                                    <p:animEffect transition="in" filter="wipe(up)">
                                      <p:cBhvr>
                                        <p:cTn id="38" dur="500"/>
                                        <p:tgtEl>
                                          <p:spTgt spid="32"/>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p:tgtEl>
                                          <p:spTgt spid="33"/>
                                        </p:tgtEl>
                                        <p:attrNameLst>
                                          <p:attrName>ppt_y</p:attrName>
                                        </p:attrNameLst>
                                      </p:cBhvr>
                                      <p:tavLst>
                                        <p:tav tm="0">
                                          <p:val>
                                            <p:strVal val="#ppt_y+#ppt_h*1.125000"/>
                                          </p:val>
                                        </p:tav>
                                        <p:tav tm="100000">
                                          <p:val>
                                            <p:strVal val="#ppt_y"/>
                                          </p:val>
                                        </p:tav>
                                      </p:tavLst>
                                    </p:anim>
                                    <p:animEffect transition="in" filter="wipe(up)">
                                      <p:cBhvr>
                                        <p:cTn id="42" dur="500"/>
                                        <p:tgtEl>
                                          <p:spTgt spid="33"/>
                                        </p:tgtEl>
                                      </p:cBhvr>
                                    </p:animEffect>
                                  </p:childTnLst>
                                </p:cTn>
                              </p:par>
                              <p:par>
                                <p:cTn id="43" presetID="12" presetClass="entr" presetSubtype="4"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p:tgtEl>
                                          <p:spTgt spid="34"/>
                                        </p:tgtEl>
                                        <p:attrNameLst>
                                          <p:attrName>ppt_y</p:attrName>
                                        </p:attrNameLst>
                                      </p:cBhvr>
                                      <p:tavLst>
                                        <p:tav tm="0">
                                          <p:val>
                                            <p:strVal val="#ppt_y+#ppt_h*1.125000"/>
                                          </p:val>
                                        </p:tav>
                                        <p:tav tm="100000">
                                          <p:val>
                                            <p:strVal val="#ppt_y"/>
                                          </p:val>
                                        </p:tav>
                                      </p:tavLst>
                                    </p:anim>
                                    <p:animEffect transition="in" filter="wipe(up)">
                                      <p:cBhvr>
                                        <p:cTn id="46" dur="500"/>
                                        <p:tgtEl>
                                          <p:spTgt spid="34"/>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p:tgtEl>
                                          <p:spTgt spid="35"/>
                                        </p:tgtEl>
                                        <p:attrNameLst>
                                          <p:attrName>ppt_y</p:attrName>
                                        </p:attrNameLst>
                                      </p:cBhvr>
                                      <p:tavLst>
                                        <p:tav tm="0">
                                          <p:val>
                                            <p:strVal val="#ppt_y+#ppt_h*1.125000"/>
                                          </p:val>
                                        </p:tav>
                                        <p:tav tm="100000">
                                          <p:val>
                                            <p:strVal val="#ppt_y"/>
                                          </p:val>
                                        </p:tav>
                                      </p:tavLst>
                                    </p:anim>
                                    <p:animEffect transition="in" filter="wipe(up)">
                                      <p:cBhvr>
                                        <p:cTn id="50" dur="500"/>
                                        <p:tgtEl>
                                          <p:spTgt spid="35"/>
                                        </p:tgtEl>
                                      </p:cBhvr>
                                    </p:animEffect>
                                  </p:childTnLst>
                                </p:cTn>
                              </p:par>
                              <p:par>
                                <p:cTn id="51" presetID="12" presetClass="entr" presetSubtype="4"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p:tgtEl>
                                          <p:spTgt spid="39"/>
                                        </p:tgtEl>
                                        <p:attrNameLst>
                                          <p:attrName>ppt_y</p:attrName>
                                        </p:attrNameLst>
                                      </p:cBhvr>
                                      <p:tavLst>
                                        <p:tav tm="0">
                                          <p:val>
                                            <p:strVal val="#ppt_y+#ppt_h*1.125000"/>
                                          </p:val>
                                        </p:tav>
                                        <p:tav tm="100000">
                                          <p:val>
                                            <p:strVal val="#ppt_y"/>
                                          </p:val>
                                        </p:tav>
                                      </p:tavLst>
                                    </p:anim>
                                    <p:animEffect transition="in" filter="wipe(up)">
                                      <p:cBhvr>
                                        <p:cTn id="54" dur="500"/>
                                        <p:tgtEl>
                                          <p:spTgt spid="39"/>
                                        </p:tgtEl>
                                      </p:cBhvr>
                                    </p:animEffect>
                                  </p:childTnLst>
                                </p:cTn>
                              </p:par>
                              <p:par>
                                <p:cTn id="55" presetID="12" presetClass="entr" presetSubtype="4"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p:tgtEl>
                                          <p:spTgt spid="37"/>
                                        </p:tgtEl>
                                        <p:attrNameLst>
                                          <p:attrName>ppt_y</p:attrName>
                                        </p:attrNameLst>
                                      </p:cBhvr>
                                      <p:tavLst>
                                        <p:tav tm="0">
                                          <p:val>
                                            <p:strVal val="#ppt_y+#ppt_h*1.125000"/>
                                          </p:val>
                                        </p:tav>
                                        <p:tav tm="100000">
                                          <p:val>
                                            <p:strVal val="#ppt_y"/>
                                          </p:val>
                                        </p:tav>
                                      </p:tavLst>
                                    </p:anim>
                                    <p:animEffect transition="in" filter="wipe(up)">
                                      <p:cBhvr>
                                        <p:cTn id="58" dur="500"/>
                                        <p:tgtEl>
                                          <p:spTgt spid="37"/>
                                        </p:tgtEl>
                                      </p:cBhvr>
                                    </p:animEffect>
                                  </p:childTnLst>
                                </p:cTn>
                              </p:par>
                              <p:par>
                                <p:cTn id="59" presetID="1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p:tgtEl>
                                          <p:spTgt spid="38"/>
                                        </p:tgtEl>
                                        <p:attrNameLst>
                                          <p:attrName>ppt_y</p:attrName>
                                        </p:attrNameLst>
                                      </p:cBhvr>
                                      <p:tavLst>
                                        <p:tav tm="0">
                                          <p:val>
                                            <p:strVal val="#ppt_y+#ppt_h*1.125000"/>
                                          </p:val>
                                        </p:tav>
                                        <p:tav tm="100000">
                                          <p:val>
                                            <p:strVal val="#ppt_y"/>
                                          </p:val>
                                        </p:tav>
                                      </p:tavLst>
                                    </p:anim>
                                    <p:animEffect transition="in" filter="wipe(up)">
                                      <p:cBhvr>
                                        <p:cTn id="62" dur="500"/>
                                        <p:tgtEl>
                                          <p:spTgt spid="38"/>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p:tgtEl>
                                          <p:spTgt spid="36"/>
                                        </p:tgtEl>
                                        <p:attrNameLst>
                                          <p:attrName>ppt_y</p:attrName>
                                        </p:attrNameLst>
                                      </p:cBhvr>
                                      <p:tavLst>
                                        <p:tav tm="0">
                                          <p:val>
                                            <p:strVal val="#ppt_y+#ppt_h*1.125000"/>
                                          </p:val>
                                        </p:tav>
                                        <p:tav tm="100000">
                                          <p:val>
                                            <p:strVal val="#ppt_y"/>
                                          </p:val>
                                        </p:tav>
                                      </p:tavLst>
                                    </p:anim>
                                    <p:animEffect transition="in" filter="wipe(up)">
                                      <p:cBhvr>
                                        <p:cTn id="66" dur="500"/>
                                        <p:tgtEl>
                                          <p:spTgt spid="36"/>
                                        </p:tgtEl>
                                      </p:cBhvr>
                                    </p:animEffect>
                                  </p:childTnLst>
                                </p:cTn>
                              </p:par>
                              <p:par>
                                <p:cTn id="67" presetID="12" presetClass="entr" presetSubtype="4" fill="hold"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p:tgtEl>
                                          <p:spTgt spid="42"/>
                                        </p:tgtEl>
                                        <p:attrNameLst>
                                          <p:attrName>ppt_y</p:attrName>
                                        </p:attrNameLst>
                                      </p:cBhvr>
                                      <p:tavLst>
                                        <p:tav tm="0">
                                          <p:val>
                                            <p:strVal val="#ppt_y+#ppt_h*1.125000"/>
                                          </p:val>
                                        </p:tav>
                                        <p:tav tm="100000">
                                          <p:val>
                                            <p:strVal val="#ppt_y"/>
                                          </p:val>
                                        </p:tav>
                                      </p:tavLst>
                                    </p:anim>
                                    <p:animEffect transition="in" filter="wipe(up)">
                                      <p:cBhvr>
                                        <p:cTn id="70" dur="500"/>
                                        <p:tgtEl>
                                          <p:spTgt spid="42"/>
                                        </p:tgtEl>
                                      </p:cBhvr>
                                    </p:animEffect>
                                  </p:childTnLst>
                                </p:cTn>
                              </p:par>
                              <p:par>
                                <p:cTn id="71" presetID="12" presetClass="entr" presetSubtype="4"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p:tgtEl>
                                          <p:spTgt spid="40"/>
                                        </p:tgtEl>
                                        <p:attrNameLst>
                                          <p:attrName>ppt_y</p:attrName>
                                        </p:attrNameLst>
                                      </p:cBhvr>
                                      <p:tavLst>
                                        <p:tav tm="0">
                                          <p:val>
                                            <p:strVal val="#ppt_y+#ppt_h*1.125000"/>
                                          </p:val>
                                        </p:tav>
                                        <p:tav tm="100000">
                                          <p:val>
                                            <p:strVal val="#ppt_y"/>
                                          </p:val>
                                        </p:tav>
                                      </p:tavLst>
                                    </p:anim>
                                    <p:animEffect transition="in" filter="wipe(up)">
                                      <p:cBhvr>
                                        <p:cTn id="74" dur="500"/>
                                        <p:tgtEl>
                                          <p:spTgt spid="40"/>
                                        </p:tgtEl>
                                      </p:cBhvr>
                                    </p:animEffect>
                                  </p:childTnLst>
                                </p:cTn>
                              </p:par>
                              <p:par>
                                <p:cTn id="75" presetID="12" presetClass="entr" presetSubtype="4"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anim calcmode="lin" valueType="num">
                                      <p:cBhvr additive="base">
                                        <p:cTn id="77" dur="500"/>
                                        <p:tgtEl>
                                          <p:spTgt spid="41"/>
                                        </p:tgtEl>
                                        <p:attrNameLst>
                                          <p:attrName>ppt_y</p:attrName>
                                        </p:attrNameLst>
                                      </p:cBhvr>
                                      <p:tavLst>
                                        <p:tav tm="0">
                                          <p:val>
                                            <p:strVal val="#ppt_y+#ppt_h*1.125000"/>
                                          </p:val>
                                        </p:tav>
                                        <p:tav tm="100000">
                                          <p:val>
                                            <p:strVal val="#ppt_y"/>
                                          </p:val>
                                        </p:tav>
                                      </p:tavLst>
                                    </p:anim>
                                    <p:animEffect transition="in" filter="wipe(up)">
                                      <p:cBhvr>
                                        <p:cTn id="78" dur="500"/>
                                        <p:tgtEl>
                                          <p:spTgt spid="41"/>
                                        </p:tgtEl>
                                      </p:cBhvr>
                                    </p:animEffect>
                                  </p:childTnLst>
                                </p:cTn>
                              </p:par>
                              <p:par>
                                <p:cTn id="79" presetID="1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p:tgtEl>
                                          <p:spTgt spid="45"/>
                                        </p:tgtEl>
                                        <p:attrNameLst>
                                          <p:attrName>ppt_y</p:attrName>
                                        </p:attrNameLst>
                                      </p:cBhvr>
                                      <p:tavLst>
                                        <p:tav tm="0">
                                          <p:val>
                                            <p:strVal val="#ppt_y+#ppt_h*1.125000"/>
                                          </p:val>
                                        </p:tav>
                                        <p:tav tm="100000">
                                          <p:val>
                                            <p:strVal val="#ppt_y"/>
                                          </p:val>
                                        </p:tav>
                                      </p:tavLst>
                                    </p:anim>
                                    <p:animEffect transition="in" filter="wipe(up)">
                                      <p:cBhvr>
                                        <p:cTn id="82" dur="500"/>
                                        <p:tgtEl>
                                          <p:spTgt spid="45"/>
                                        </p:tgtEl>
                                      </p:cBhvr>
                                    </p:animEffect>
                                  </p:childTnLst>
                                </p:cTn>
                              </p:par>
                              <p:par>
                                <p:cTn id="83" presetID="12" presetClass="entr" presetSubtype="4" fill="hold" nodeType="with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additive="base">
                                        <p:cTn id="85" dur="500"/>
                                        <p:tgtEl>
                                          <p:spTgt spid="44"/>
                                        </p:tgtEl>
                                        <p:attrNameLst>
                                          <p:attrName>ppt_y</p:attrName>
                                        </p:attrNameLst>
                                      </p:cBhvr>
                                      <p:tavLst>
                                        <p:tav tm="0">
                                          <p:val>
                                            <p:strVal val="#ppt_y+#ppt_h*1.125000"/>
                                          </p:val>
                                        </p:tav>
                                        <p:tav tm="100000">
                                          <p:val>
                                            <p:strVal val="#ppt_y"/>
                                          </p:val>
                                        </p:tav>
                                      </p:tavLst>
                                    </p:anim>
                                    <p:animEffect transition="in" filter="wipe(up)">
                                      <p:cBhvr>
                                        <p:cTn id="86" dur="500"/>
                                        <p:tgtEl>
                                          <p:spTgt spid="44"/>
                                        </p:tgtEl>
                                      </p:cBhvr>
                                    </p:animEffect>
                                  </p:childTnLst>
                                </p:cTn>
                              </p:par>
                              <p:par>
                                <p:cTn id="87" presetID="12" presetClass="entr" presetSubtype="4" fill="hold"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additive="base">
                                        <p:cTn id="89" dur="500"/>
                                        <p:tgtEl>
                                          <p:spTgt spid="43"/>
                                        </p:tgtEl>
                                        <p:attrNameLst>
                                          <p:attrName>ppt_y</p:attrName>
                                        </p:attrNameLst>
                                      </p:cBhvr>
                                      <p:tavLst>
                                        <p:tav tm="0">
                                          <p:val>
                                            <p:strVal val="#ppt_y+#ppt_h*1.125000"/>
                                          </p:val>
                                        </p:tav>
                                        <p:tav tm="100000">
                                          <p:val>
                                            <p:strVal val="#ppt_y"/>
                                          </p:val>
                                        </p:tav>
                                      </p:tavLst>
                                    </p:anim>
                                    <p:animEffect transition="in" filter="wipe(up)">
                                      <p:cBhvr>
                                        <p:cTn id="90" dur="500"/>
                                        <p:tgtEl>
                                          <p:spTgt spid="43"/>
                                        </p:tgtEl>
                                      </p:cBhvr>
                                    </p:animEffect>
                                  </p:childTnLst>
                                </p:cTn>
                              </p:par>
                              <p:par>
                                <p:cTn id="91" presetID="12" presetClass="entr" presetSubtype="4" fill="hold" nodeType="with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additive="base">
                                        <p:cTn id="93" dur="500"/>
                                        <p:tgtEl>
                                          <p:spTgt spid="46"/>
                                        </p:tgtEl>
                                        <p:attrNameLst>
                                          <p:attrName>ppt_y</p:attrName>
                                        </p:attrNameLst>
                                      </p:cBhvr>
                                      <p:tavLst>
                                        <p:tav tm="0">
                                          <p:val>
                                            <p:strVal val="#ppt_y+#ppt_h*1.125000"/>
                                          </p:val>
                                        </p:tav>
                                        <p:tav tm="100000">
                                          <p:val>
                                            <p:strVal val="#ppt_y"/>
                                          </p:val>
                                        </p:tav>
                                      </p:tavLst>
                                    </p:anim>
                                    <p:animEffect transition="in" filter="wipe(up)">
                                      <p:cBhvr>
                                        <p:cTn id="94" dur="500"/>
                                        <p:tgtEl>
                                          <p:spTgt spid="46"/>
                                        </p:tgtEl>
                                      </p:cBhvr>
                                    </p:animEffect>
                                  </p:childTnLst>
                                </p:cTn>
                              </p:par>
                              <p:par>
                                <p:cTn id="95" presetID="12" presetClass="entr" presetSubtype="4" fill="hold" nodeType="with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p:tgtEl>
                                          <p:spTgt spid="48"/>
                                        </p:tgtEl>
                                        <p:attrNameLst>
                                          <p:attrName>ppt_y</p:attrName>
                                        </p:attrNameLst>
                                      </p:cBhvr>
                                      <p:tavLst>
                                        <p:tav tm="0">
                                          <p:val>
                                            <p:strVal val="#ppt_y+#ppt_h*1.125000"/>
                                          </p:val>
                                        </p:tav>
                                        <p:tav tm="100000">
                                          <p:val>
                                            <p:strVal val="#ppt_y"/>
                                          </p:val>
                                        </p:tav>
                                      </p:tavLst>
                                    </p:anim>
                                    <p:animEffect transition="in" filter="wipe(up)">
                                      <p:cBhvr>
                                        <p:cTn id="98" dur="500"/>
                                        <p:tgtEl>
                                          <p:spTgt spid="48"/>
                                        </p:tgtEl>
                                      </p:cBhvr>
                                    </p:animEffect>
                                  </p:childTnLst>
                                </p:cTn>
                              </p:par>
                              <p:par>
                                <p:cTn id="99" presetID="12" presetClass="entr" presetSubtype="4" fill="hold" nodeType="withEffect">
                                  <p:stCondLst>
                                    <p:cond delay="0"/>
                                  </p:stCondLst>
                                  <p:childTnLst>
                                    <p:set>
                                      <p:cBhvr>
                                        <p:cTn id="100" dur="1" fill="hold">
                                          <p:stCondLst>
                                            <p:cond delay="0"/>
                                          </p:stCondLst>
                                        </p:cTn>
                                        <p:tgtEl>
                                          <p:spTgt spid="47"/>
                                        </p:tgtEl>
                                        <p:attrNameLst>
                                          <p:attrName>style.visibility</p:attrName>
                                        </p:attrNameLst>
                                      </p:cBhvr>
                                      <p:to>
                                        <p:strVal val="visible"/>
                                      </p:to>
                                    </p:set>
                                    <p:anim calcmode="lin" valueType="num">
                                      <p:cBhvr additive="base">
                                        <p:cTn id="101" dur="500"/>
                                        <p:tgtEl>
                                          <p:spTgt spid="47"/>
                                        </p:tgtEl>
                                        <p:attrNameLst>
                                          <p:attrName>ppt_y</p:attrName>
                                        </p:attrNameLst>
                                      </p:cBhvr>
                                      <p:tavLst>
                                        <p:tav tm="0">
                                          <p:val>
                                            <p:strVal val="#ppt_y+#ppt_h*1.125000"/>
                                          </p:val>
                                        </p:tav>
                                        <p:tav tm="100000">
                                          <p:val>
                                            <p:strVal val="#ppt_y"/>
                                          </p:val>
                                        </p:tav>
                                      </p:tavLst>
                                    </p:anim>
                                    <p:animEffect transition="in" filter="wipe(up)">
                                      <p:cBhvr>
                                        <p:cTn id="10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31" grpId="0"/>
      <p:bldP spid="33" grpId="0" animBg="1"/>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TextBox 23">
            <a:extLst>
              <a:ext uri="{FF2B5EF4-FFF2-40B4-BE49-F238E27FC236}">
                <a16:creationId xmlns:a16="http://schemas.microsoft.com/office/drawing/2014/main" id="{D8B1C5AC-42CC-1F77-81F2-B3F5AEBEC61D}"/>
              </a:ext>
            </a:extLst>
          </p:cNvPr>
          <p:cNvSpPr txBox="1"/>
          <p:nvPr/>
        </p:nvSpPr>
        <p:spPr>
          <a:xfrm>
            <a:off x="2402935" y="15973"/>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trước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41300" b="1" dirty="0">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rPr>
              <a:t>lớp</a:t>
            </a:r>
            <a:endParaRPr lang="en-US" sz="41300" b="1" dirty="0">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33" name="Rectangle: Rounded Corners 21">
            <a:extLst>
              <a:ext uri="{FF2B5EF4-FFF2-40B4-BE49-F238E27FC236}">
                <a16:creationId xmlns:a16="http://schemas.microsoft.com/office/drawing/2014/main" id="{3A5A3F52-ECC0-85A8-3F79-EC2AF049D397}"/>
              </a:ext>
            </a:extLst>
          </p:cNvPr>
          <p:cNvSpPr/>
          <p:nvPr/>
        </p:nvSpPr>
        <p:spPr>
          <a:xfrm>
            <a:off x="4622668" y="1815882"/>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34" name="Picture 7">
            <a:extLst>
              <a:ext uri="{FF2B5EF4-FFF2-40B4-BE49-F238E27FC236}">
                <a16:creationId xmlns:a16="http://schemas.microsoft.com/office/drawing/2014/main" id="{E0E01F48-C00F-088F-1CD6-43F831F8C5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1324" y="1441806"/>
            <a:ext cx="2999488" cy="854128"/>
          </a:xfrm>
          <a:prstGeom prst="rect">
            <a:avLst/>
          </a:prstGeom>
        </p:spPr>
      </p:pic>
      <p:sp>
        <p:nvSpPr>
          <p:cNvPr id="35" name="TextBox 34"/>
          <p:cNvSpPr txBox="1"/>
          <p:nvPr/>
        </p:nvSpPr>
        <p:spPr>
          <a:xfrm>
            <a:off x="6339751" y="1469973"/>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36" name="TextBox 35"/>
          <p:cNvSpPr txBox="1"/>
          <p:nvPr/>
        </p:nvSpPr>
        <p:spPr>
          <a:xfrm>
            <a:off x="5072090" y="2212792"/>
            <a:ext cx="5725593" cy="1815882"/>
          </a:xfrm>
          <a:prstGeom prst="rect">
            <a:avLst/>
          </a:prstGeom>
          <a:noFill/>
        </p:spPr>
        <p:txBody>
          <a:bodyPr wrap="square" rtlCol="0">
            <a:spAutoFit/>
          </a:bodyPr>
          <a:lstStyle/>
          <a:p>
            <a:r>
              <a:rPr lang="en-US" sz="2800" dirty="0" err="1"/>
              <a:t>Đọc</a:t>
            </a:r>
            <a:r>
              <a:rPr lang="en-US" sz="2800" dirty="0"/>
              <a:t> </a:t>
            </a:r>
            <a:r>
              <a:rPr lang="en-US" sz="2800" dirty="0" err="1"/>
              <a:t>đúng</a:t>
            </a:r>
            <a:r>
              <a:rPr lang="en-US" sz="2800" dirty="0"/>
              <a:t>.</a:t>
            </a:r>
          </a:p>
          <a:p>
            <a:pPr algn="just"/>
            <a:r>
              <a:rPr lang="en-US" sz="2800" dirty="0" err="1"/>
              <a:t>Đọc</a:t>
            </a:r>
            <a:r>
              <a:rPr lang="en-US" sz="2800" dirty="0"/>
              <a:t> to, </a:t>
            </a:r>
            <a:r>
              <a:rPr lang="en-US" sz="2800" dirty="0" err="1"/>
              <a:t>rõ</a:t>
            </a:r>
            <a:r>
              <a:rPr lang="en-US" sz="2800" dirty="0"/>
              <a:t>.</a:t>
            </a:r>
          </a:p>
          <a:p>
            <a:pPr algn="just"/>
            <a:r>
              <a:rPr lang="en-US" sz="2800" dirty="0" err="1"/>
              <a:t>Đọc</a:t>
            </a:r>
            <a:r>
              <a:rPr lang="en-US" sz="2800" dirty="0"/>
              <a:t> </a:t>
            </a:r>
            <a:r>
              <a:rPr lang="en-US" sz="2800" dirty="0" err="1"/>
              <a:t>ngắt</a:t>
            </a:r>
            <a:r>
              <a:rPr lang="en-US" sz="2800" dirty="0"/>
              <a:t>, </a:t>
            </a:r>
            <a:r>
              <a:rPr lang="en-US" sz="2800" dirty="0" err="1"/>
              <a:t>nghỉ</a:t>
            </a:r>
            <a:r>
              <a:rPr lang="en-US" sz="2800" dirty="0"/>
              <a:t> </a:t>
            </a:r>
            <a:r>
              <a:rPr lang="vi-VN" sz="2800" dirty="0"/>
              <a:t>đúng nhịp thơ</a:t>
            </a:r>
            <a:r>
              <a:rPr lang="en-US" sz="2800" dirty="0"/>
              <a:t>.</a:t>
            </a:r>
          </a:p>
          <a:p>
            <a:pPr algn="just"/>
            <a:endParaRPr lang="en-US" sz="2800" dirty="0"/>
          </a:p>
        </p:txBody>
      </p:sp>
      <p:pic>
        <p:nvPicPr>
          <p:cNvPr id="37"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4729633" y="2271400"/>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4747924" y="2774742"/>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4671835" y="3261250"/>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6694722" y="2319607"/>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342" y="2319607"/>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69823" y="2324101"/>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6638914" y="275561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4534" y="275561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4015" y="276011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9596837" y="3101395"/>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34829" y="3098877"/>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12305" y="3109389"/>
            <a:ext cx="385059" cy="385059"/>
          </a:xfrm>
          <a:prstGeom prst="rect">
            <a:avLst/>
          </a:prstGeom>
          <a:noFill/>
          <a:extLst>
            <a:ext uri="{909E8E84-426E-40DD-AFC4-6F175D3DCCD1}">
              <a14:hiddenFill xmlns:a14="http://schemas.microsoft.com/office/drawing/2010/main">
                <a:solidFill>
                  <a:srgbClr val="FFFFFF"/>
                </a:solidFill>
              </a14:hiddenFill>
            </a:ext>
          </a:extLst>
        </p:spPr>
      </p:pic>
      <p:pic>
        <p:nvPicPr>
          <p:cNvPr id="49" name="Graphic 15">
            <a:extLst>
              <a:ext uri="{FF2B5EF4-FFF2-40B4-BE49-F238E27FC236}">
                <a16:creationId xmlns:a16="http://schemas.microsoft.com/office/drawing/2014/main" id="{055743BB-526E-310E-2112-B0E1EE4F02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4799" y="1980605"/>
            <a:ext cx="4317869" cy="4614576"/>
          </a:xfrm>
          <a:prstGeom prst="rect">
            <a:avLst/>
          </a:prstGeom>
        </p:spPr>
      </p:pic>
    </p:spTree>
    <p:extLst>
      <p:ext uri="{BB962C8B-B14F-4D97-AF65-F5344CB8AC3E}">
        <p14:creationId xmlns:p14="http://schemas.microsoft.com/office/powerpoint/2010/main" val="211609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ppt_y</p:attrName>
                                        </p:attrNameLst>
                                      </p:cBhvr>
                                      <p:tavLst>
                                        <p:tav tm="0">
                                          <p:val>
                                            <p:strVal val="#ppt_y+#ppt_h*1.125000"/>
                                          </p:val>
                                        </p:tav>
                                        <p:tav tm="100000">
                                          <p:val>
                                            <p:strVal val="#ppt_y"/>
                                          </p:val>
                                        </p:tav>
                                      </p:tavLst>
                                    </p:anim>
                                    <p:animEffect transition="in" filter="wipe(up)">
                                      <p:cBhvr>
                                        <p:cTn id="8" dur="500"/>
                                        <p:tgtEl>
                                          <p:spTgt spid="33"/>
                                        </p:tgtEl>
                                      </p:cBhvr>
                                    </p:animEffect>
                                  </p:childTnLst>
                                </p:cTn>
                              </p:par>
                              <p:par>
                                <p:cTn id="9" presetID="1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p:tgtEl>
                                          <p:spTgt spid="34"/>
                                        </p:tgtEl>
                                        <p:attrNameLst>
                                          <p:attrName>ppt_y</p:attrName>
                                        </p:attrNameLst>
                                      </p:cBhvr>
                                      <p:tavLst>
                                        <p:tav tm="0">
                                          <p:val>
                                            <p:strVal val="#ppt_y+#ppt_h*1.125000"/>
                                          </p:val>
                                        </p:tav>
                                        <p:tav tm="100000">
                                          <p:val>
                                            <p:strVal val="#ppt_y"/>
                                          </p:val>
                                        </p:tav>
                                      </p:tavLst>
                                    </p:anim>
                                    <p:animEffect transition="in" filter="wipe(up)">
                                      <p:cBhvr>
                                        <p:cTn id="12" dur="500"/>
                                        <p:tgtEl>
                                          <p:spTgt spid="3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par>
                                <p:cTn id="21" presetID="1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p:tgtEl>
                                          <p:spTgt spid="37"/>
                                        </p:tgtEl>
                                        <p:attrNameLst>
                                          <p:attrName>ppt_y</p:attrName>
                                        </p:attrNameLst>
                                      </p:cBhvr>
                                      <p:tavLst>
                                        <p:tav tm="0">
                                          <p:val>
                                            <p:strVal val="#ppt_y+#ppt_h*1.125000"/>
                                          </p:val>
                                        </p:tav>
                                        <p:tav tm="100000">
                                          <p:val>
                                            <p:strVal val="#ppt_y"/>
                                          </p:val>
                                        </p:tav>
                                      </p:tavLst>
                                    </p:anim>
                                    <p:animEffect transition="in" filter="wipe(up)">
                                      <p:cBhvr>
                                        <p:cTn id="24" dur="500"/>
                                        <p:tgtEl>
                                          <p:spTgt spid="37"/>
                                        </p:tgtEl>
                                      </p:cBhvr>
                                    </p:animEffect>
                                  </p:childTnLst>
                                </p:cTn>
                              </p:par>
                              <p:par>
                                <p:cTn id="25" presetID="12" presetClass="entr" presetSubtype="4"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p:tgtEl>
                                          <p:spTgt spid="38"/>
                                        </p:tgtEl>
                                        <p:attrNameLst>
                                          <p:attrName>ppt_y</p:attrName>
                                        </p:attrNameLst>
                                      </p:cBhvr>
                                      <p:tavLst>
                                        <p:tav tm="0">
                                          <p:val>
                                            <p:strVal val="#ppt_y+#ppt_h*1.125000"/>
                                          </p:val>
                                        </p:tav>
                                        <p:tav tm="100000">
                                          <p:val>
                                            <p:strVal val="#ppt_y"/>
                                          </p:val>
                                        </p:tav>
                                      </p:tavLst>
                                    </p:anim>
                                    <p:animEffect transition="in" filter="wipe(up)">
                                      <p:cBhvr>
                                        <p:cTn id="28" dur="500"/>
                                        <p:tgtEl>
                                          <p:spTgt spid="38"/>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p:tgtEl>
                                          <p:spTgt spid="36"/>
                                        </p:tgtEl>
                                        <p:attrNameLst>
                                          <p:attrName>ppt_y</p:attrName>
                                        </p:attrNameLst>
                                      </p:cBhvr>
                                      <p:tavLst>
                                        <p:tav tm="0">
                                          <p:val>
                                            <p:strVal val="#ppt_y+#ppt_h*1.125000"/>
                                          </p:val>
                                        </p:tav>
                                        <p:tav tm="100000">
                                          <p:val>
                                            <p:strVal val="#ppt_y"/>
                                          </p:val>
                                        </p:tav>
                                      </p:tavLst>
                                    </p:anim>
                                    <p:animEffect transition="in" filter="wipe(up)">
                                      <p:cBhvr>
                                        <p:cTn id="32" dur="500"/>
                                        <p:tgtEl>
                                          <p:spTgt spid="36"/>
                                        </p:tgtEl>
                                      </p:cBhvr>
                                    </p:animEffect>
                                  </p:childTnLst>
                                </p:cTn>
                              </p:par>
                              <p:par>
                                <p:cTn id="33" presetID="12" presetClass="entr" presetSubtype="4"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p:tgtEl>
                                          <p:spTgt spid="42"/>
                                        </p:tgtEl>
                                        <p:attrNameLst>
                                          <p:attrName>ppt_y</p:attrName>
                                        </p:attrNameLst>
                                      </p:cBhvr>
                                      <p:tavLst>
                                        <p:tav tm="0">
                                          <p:val>
                                            <p:strVal val="#ppt_y+#ppt_h*1.125000"/>
                                          </p:val>
                                        </p:tav>
                                        <p:tav tm="100000">
                                          <p:val>
                                            <p:strVal val="#ppt_y"/>
                                          </p:val>
                                        </p:tav>
                                      </p:tavLst>
                                    </p:anim>
                                    <p:animEffect transition="in" filter="wipe(up)">
                                      <p:cBhvr>
                                        <p:cTn id="36" dur="500"/>
                                        <p:tgtEl>
                                          <p:spTgt spid="42"/>
                                        </p:tgtEl>
                                      </p:cBhvr>
                                    </p:animEffect>
                                  </p:childTnLst>
                                </p:cTn>
                              </p:par>
                              <p:par>
                                <p:cTn id="37" presetID="12" presetClass="entr" presetSubtype="4"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p:tgtEl>
                                          <p:spTgt spid="40"/>
                                        </p:tgtEl>
                                        <p:attrNameLst>
                                          <p:attrName>ppt_y</p:attrName>
                                        </p:attrNameLst>
                                      </p:cBhvr>
                                      <p:tavLst>
                                        <p:tav tm="0">
                                          <p:val>
                                            <p:strVal val="#ppt_y+#ppt_h*1.125000"/>
                                          </p:val>
                                        </p:tav>
                                        <p:tav tm="100000">
                                          <p:val>
                                            <p:strVal val="#ppt_y"/>
                                          </p:val>
                                        </p:tav>
                                      </p:tavLst>
                                    </p:anim>
                                    <p:animEffect transition="in" filter="wipe(up)">
                                      <p:cBhvr>
                                        <p:cTn id="40" dur="500"/>
                                        <p:tgtEl>
                                          <p:spTgt spid="40"/>
                                        </p:tgtEl>
                                      </p:cBhvr>
                                    </p:animEffect>
                                  </p:childTnLst>
                                </p:cTn>
                              </p:par>
                              <p:par>
                                <p:cTn id="41" presetID="1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p:tgtEl>
                                          <p:spTgt spid="41"/>
                                        </p:tgtEl>
                                        <p:attrNameLst>
                                          <p:attrName>ppt_y</p:attrName>
                                        </p:attrNameLst>
                                      </p:cBhvr>
                                      <p:tavLst>
                                        <p:tav tm="0">
                                          <p:val>
                                            <p:strVal val="#ppt_y+#ppt_h*1.125000"/>
                                          </p:val>
                                        </p:tav>
                                        <p:tav tm="100000">
                                          <p:val>
                                            <p:strVal val="#ppt_y"/>
                                          </p:val>
                                        </p:tav>
                                      </p:tavLst>
                                    </p:anim>
                                    <p:animEffect transition="in" filter="wipe(up)">
                                      <p:cBhvr>
                                        <p:cTn id="44" dur="500"/>
                                        <p:tgtEl>
                                          <p:spTgt spid="41"/>
                                        </p:tgtEl>
                                      </p:cBhvr>
                                    </p:animEffect>
                                  </p:childTnLst>
                                </p:cTn>
                              </p:par>
                              <p:par>
                                <p:cTn id="45" presetID="12" presetClass="entr" presetSubtype="4"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p:tgtEl>
                                          <p:spTgt spid="45"/>
                                        </p:tgtEl>
                                        <p:attrNameLst>
                                          <p:attrName>ppt_y</p:attrName>
                                        </p:attrNameLst>
                                      </p:cBhvr>
                                      <p:tavLst>
                                        <p:tav tm="0">
                                          <p:val>
                                            <p:strVal val="#ppt_y+#ppt_h*1.125000"/>
                                          </p:val>
                                        </p:tav>
                                        <p:tav tm="100000">
                                          <p:val>
                                            <p:strVal val="#ppt_y"/>
                                          </p:val>
                                        </p:tav>
                                      </p:tavLst>
                                    </p:anim>
                                    <p:animEffect transition="in" filter="wipe(up)">
                                      <p:cBhvr>
                                        <p:cTn id="48" dur="500"/>
                                        <p:tgtEl>
                                          <p:spTgt spid="45"/>
                                        </p:tgtEl>
                                      </p:cBhvr>
                                    </p:animEffect>
                                  </p:childTnLst>
                                </p:cTn>
                              </p:par>
                              <p:par>
                                <p:cTn id="49" presetID="12" presetClass="entr" presetSubtype="4"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additive="base">
                                        <p:cTn id="51" dur="500"/>
                                        <p:tgtEl>
                                          <p:spTgt spid="44"/>
                                        </p:tgtEl>
                                        <p:attrNameLst>
                                          <p:attrName>ppt_y</p:attrName>
                                        </p:attrNameLst>
                                      </p:cBhvr>
                                      <p:tavLst>
                                        <p:tav tm="0">
                                          <p:val>
                                            <p:strVal val="#ppt_y+#ppt_h*1.125000"/>
                                          </p:val>
                                        </p:tav>
                                        <p:tav tm="100000">
                                          <p:val>
                                            <p:strVal val="#ppt_y"/>
                                          </p:val>
                                        </p:tav>
                                      </p:tavLst>
                                    </p:anim>
                                    <p:animEffect transition="in" filter="wipe(up)">
                                      <p:cBhvr>
                                        <p:cTn id="52" dur="500"/>
                                        <p:tgtEl>
                                          <p:spTgt spid="44"/>
                                        </p:tgtEl>
                                      </p:cBhvr>
                                    </p:animEffect>
                                  </p:childTnLst>
                                </p:cTn>
                              </p:par>
                              <p:par>
                                <p:cTn id="53" presetID="12" presetClass="entr" presetSubtype="4"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ppt_y</p:attrName>
                                        </p:attrNameLst>
                                      </p:cBhvr>
                                      <p:tavLst>
                                        <p:tav tm="0">
                                          <p:val>
                                            <p:strVal val="#ppt_y+#ppt_h*1.125000"/>
                                          </p:val>
                                        </p:tav>
                                        <p:tav tm="100000">
                                          <p:val>
                                            <p:strVal val="#ppt_y"/>
                                          </p:val>
                                        </p:tav>
                                      </p:tavLst>
                                    </p:anim>
                                    <p:animEffect transition="in" filter="wipe(up)">
                                      <p:cBhvr>
                                        <p:cTn id="56" dur="500"/>
                                        <p:tgtEl>
                                          <p:spTgt spid="43"/>
                                        </p:tgtEl>
                                      </p:cBhvr>
                                    </p:animEffect>
                                  </p:childTnLst>
                                </p:cTn>
                              </p:par>
                              <p:par>
                                <p:cTn id="57" presetID="12" presetClass="entr" presetSubtype="4"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p:tgtEl>
                                          <p:spTgt spid="46"/>
                                        </p:tgtEl>
                                        <p:attrNameLst>
                                          <p:attrName>ppt_y</p:attrName>
                                        </p:attrNameLst>
                                      </p:cBhvr>
                                      <p:tavLst>
                                        <p:tav tm="0">
                                          <p:val>
                                            <p:strVal val="#ppt_y+#ppt_h*1.125000"/>
                                          </p:val>
                                        </p:tav>
                                        <p:tav tm="100000">
                                          <p:val>
                                            <p:strVal val="#ppt_y"/>
                                          </p:val>
                                        </p:tav>
                                      </p:tavLst>
                                    </p:anim>
                                    <p:animEffect transition="in" filter="wipe(up)">
                                      <p:cBhvr>
                                        <p:cTn id="60" dur="500"/>
                                        <p:tgtEl>
                                          <p:spTgt spid="46"/>
                                        </p:tgtEl>
                                      </p:cBhvr>
                                    </p:animEffect>
                                  </p:childTnLst>
                                </p:cTn>
                              </p:par>
                              <p:par>
                                <p:cTn id="61" presetID="12" presetClass="entr" presetSubtype="4" fill="hold" nodeType="withEffect">
                                  <p:stCondLst>
                                    <p:cond delay="0"/>
                                  </p:stCondLst>
                                  <p:childTnLst>
                                    <p:set>
                                      <p:cBhvr>
                                        <p:cTn id="62" dur="1" fill="hold">
                                          <p:stCondLst>
                                            <p:cond delay="0"/>
                                          </p:stCondLst>
                                        </p:cTn>
                                        <p:tgtEl>
                                          <p:spTgt spid="48"/>
                                        </p:tgtEl>
                                        <p:attrNameLst>
                                          <p:attrName>style.visibility</p:attrName>
                                        </p:attrNameLst>
                                      </p:cBhvr>
                                      <p:to>
                                        <p:strVal val="visible"/>
                                      </p:to>
                                    </p:set>
                                    <p:anim calcmode="lin" valueType="num">
                                      <p:cBhvr additive="base">
                                        <p:cTn id="63" dur="500"/>
                                        <p:tgtEl>
                                          <p:spTgt spid="48"/>
                                        </p:tgtEl>
                                        <p:attrNameLst>
                                          <p:attrName>ppt_y</p:attrName>
                                        </p:attrNameLst>
                                      </p:cBhvr>
                                      <p:tavLst>
                                        <p:tav tm="0">
                                          <p:val>
                                            <p:strVal val="#ppt_y+#ppt_h*1.125000"/>
                                          </p:val>
                                        </p:tav>
                                        <p:tav tm="100000">
                                          <p:val>
                                            <p:strVal val="#ppt_y"/>
                                          </p:val>
                                        </p:tav>
                                      </p:tavLst>
                                    </p:anim>
                                    <p:animEffect transition="in" filter="wipe(up)">
                                      <p:cBhvr>
                                        <p:cTn id="64" dur="500"/>
                                        <p:tgtEl>
                                          <p:spTgt spid="48"/>
                                        </p:tgtEl>
                                      </p:cBhvr>
                                    </p:animEffect>
                                  </p:childTnLst>
                                </p:cTn>
                              </p:par>
                              <p:par>
                                <p:cTn id="65" presetID="12" presetClass="entr" presetSubtype="4"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500"/>
                                        <p:tgtEl>
                                          <p:spTgt spid="47"/>
                                        </p:tgtEl>
                                        <p:attrNameLst>
                                          <p:attrName>ppt_y</p:attrName>
                                        </p:attrNameLst>
                                      </p:cBhvr>
                                      <p:tavLst>
                                        <p:tav tm="0">
                                          <p:val>
                                            <p:strVal val="#ppt_y+#ppt_h*1.125000"/>
                                          </p:val>
                                        </p:tav>
                                        <p:tav tm="100000">
                                          <p:val>
                                            <p:strVal val="#ppt_y"/>
                                          </p:val>
                                        </p:tav>
                                      </p:tavLst>
                                    </p:anim>
                                    <p:animEffect transition="in" filter="wipe(up)">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pic>
        <p:nvPicPr>
          <p:cNvPr id="7" name="Graphic 15">
            <a:extLst>
              <a:ext uri="{FF2B5EF4-FFF2-40B4-BE49-F238E27FC236}">
                <a16:creationId xmlns:a16="http://schemas.microsoft.com/office/drawing/2014/main" id="{055743BB-526E-310E-2112-B0E1EE4F0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1531999"/>
            <a:ext cx="4737630" cy="5063181"/>
          </a:xfrm>
          <a:prstGeom prst="rect">
            <a:avLst/>
          </a:prstGeom>
        </p:spPr>
      </p:pic>
      <p:grpSp>
        <p:nvGrpSpPr>
          <p:cNvPr id="13" name="Group 12">
            <a:extLst>
              <a:ext uri="{FF2B5EF4-FFF2-40B4-BE49-F238E27FC236}">
                <a16:creationId xmlns:a16="http://schemas.microsoft.com/office/drawing/2014/main" id="{861391E4-E533-DCFA-6B39-478F1D270B5D}"/>
              </a:ext>
            </a:extLst>
          </p:cNvPr>
          <p:cNvGrpSpPr/>
          <p:nvPr/>
        </p:nvGrpSpPr>
        <p:grpSpPr>
          <a:xfrm>
            <a:off x="476250" y="0"/>
            <a:ext cx="11268076" cy="1815882"/>
            <a:chOff x="4396770" y="8135998"/>
            <a:chExt cx="7193902" cy="1815882"/>
          </a:xfrm>
        </p:grpSpPr>
        <p:sp>
          <p:nvSpPr>
            <p:cNvPr id="23" name="TextBox 22">
              <a:extLst>
                <a:ext uri="{FF2B5EF4-FFF2-40B4-BE49-F238E27FC236}">
                  <a16:creationId xmlns:a16="http://schemas.microsoft.com/office/drawing/2014/main" id="{D730F2F0-BE1E-6E08-7668-6750875572A3}"/>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endParaRPr lang="en-US" sz="8000" dirty="0">
                <a:ln w="295275">
                  <a:solidFill>
                    <a:schemeClr val="bg1"/>
                  </a:solidFill>
                </a:ln>
                <a:latin typeface="SVN-Poky's" panose="020B0606040200020203" pitchFamily="34" charset="0"/>
              </a:endParaRPr>
            </a:p>
            <a:p>
              <a:pPr algn="ctr">
                <a:lnSpc>
                  <a:spcPct val="80000"/>
                </a:lnSpc>
              </a:pPr>
              <a:r>
                <a:rPr lang="en-US" sz="8000" dirty="0" err="1">
                  <a:ln w="295275">
                    <a:solidFill>
                      <a:schemeClr val="bg1"/>
                    </a:solidFill>
                  </a:ln>
                  <a:latin typeface="SVN-Poky's" panose="020B0606040200020203" pitchFamily="34" charset="0"/>
                </a:rPr>
                <a:t>Giải</a:t>
              </a:r>
              <a:r>
                <a:rPr lang="en-US" sz="8000" dirty="0">
                  <a:ln w="295275">
                    <a:solidFill>
                      <a:schemeClr val="bg1"/>
                    </a:solidFill>
                  </a:ln>
                  <a:latin typeface="SVN-Poky's" panose="020B0606040200020203" pitchFamily="34" charset="0"/>
                </a:rPr>
                <a:t> </a:t>
              </a:r>
              <a:r>
                <a:rPr lang="en-US" sz="8000" dirty="0" err="1">
                  <a:ln w="295275">
                    <a:solidFill>
                      <a:schemeClr val="bg1"/>
                    </a:solidFill>
                  </a:ln>
                  <a:latin typeface="SVN-Poky's" panose="020B0606040200020203" pitchFamily="34" charset="0"/>
                </a:rPr>
                <a:t>thích</a:t>
              </a:r>
              <a:r>
                <a:rPr lang="en-US" sz="8000" dirty="0">
                  <a:ln w="295275">
                    <a:solidFill>
                      <a:schemeClr val="bg1"/>
                    </a:solidFill>
                  </a:ln>
                  <a:latin typeface="SVN-Poky's" panose="020B0606040200020203" pitchFamily="34" charset="0"/>
                </a:rPr>
                <a:t> </a:t>
              </a:r>
              <a:r>
                <a:rPr lang="en-US" sz="8000" dirty="0" err="1">
                  <a:ln w="295275">
                    <a:solidFill>
                      <a:schemeClr val="bg1"/>
                    </a:solidFill>
                  </a:ln>
                  <a:latin typeface="SVN-Poky's" panose="020B0606040200020203" pitchFamily="34" charset="0"/>
                </a:rPr>
                <a:t>nghĩa</a:t>
              </a:r>
              <a:r>
                <a:rPr lang="en-US" sz="8000" dirty="0">
                  <a:ln w="295275">
                    <a:solidFill>
                      <a:schemeClr val="bg1"/>
                    </a:solidFill>
                  </a:ln>
                  <a:latin typeface="SVN-Poky's" panose="020B0606040200020203" pitchFamily="34" charset="0"/>
                </a:rPr>
                <a:t> </a:t>
              </a:r>
              <a:r>
                <a:rPr lang="en-US" sz="8000" dirty="0" err="1">
                  <a:ln w="295275">
                    <a:solidFill>
                      <a:schemeClr val="bg1"/>
                    </a:solidFill>
                  </a:ln>
                  <a:latin typeface="SVN-Poky's" panose="020B0606040200020203" pitchFamily="34" charset="0"/>
                </a:rPr>
                <a:t>từ</a:t>
              </a:r>
              <a:r>
                <a:rPr lang="en-US" sz="8000" dirty="0">
                  <a:ln w="295275">
                    <a:solidFill>
                      <a:schemeClr val="bg1"/>
                    </a:solidFill>
                  </a:ln>
                  <a:latin typeface="SVN-Poky's" panose="020B0606040200020203" pitchFamily="34" charset="0"/>
                </a:rPr>
                <a:t> </a:t>
              </a:r>
              <a:r>
                <a:rPr lang="en-US" sz="8000" dirty="0" err="1">
                  <a:ln w="295275">
                    <a:solidFill>
                      <a:schemeClr val="bg1"/>
                    </a:solidFill>
                  </a:ln>
                  <a:latin typeface="SVN-Poky's" panose="020B0606040200020203" pitchFamily="34" charset="0"/>
                </a:rPr>
                <a:t>khó</a:t>
              </a:r>
              <a:r>
                <a:rPr lang="en-US" sz="8000" dirty="0">
                  <a:ln w="295275">
                    <a:solidFill>
                      <a:schemeClr val="bg1"/>
                    </a:solidFill>
                  </a:ln>
                  <a:latin typeface="SVN-Poky's" panose="020B0606040200020203" pitchFamily="34" charset="0"/>
                </a:rPr>
                <a:t> </a:t>
              </a:r>
              <a:r>
                <a:rPr lang="en-US" sz="8000" dirty="0" err="1">
                  <a:ln w="295275">
                    <a:solidFill>
                      <a:schemeClr val="bg1"/>
                    </a:solidFill>
                  </a:ln>
                  <a:latin typeface="SVN-Poky's" panose="020B0606040200020203" pitchFamily="34" charset="0"/>
                </a:rPr>
                <a:t>hiểu</a:t>
              </a:r>
              <a:endParaRPr lang="en-US" sz="8000" dirty="0">
                <a:ln w="295275">
                  <a:solidFill>
                    <a:schemeClr val="bg1"/>
                  </a:solidFill>
                </a:ln>
                <a:latin typeface="SVN-Poky's" panose="020B0606040200020203" pitchFamily="34" charset="0"/>
              </a:endParaRPr>
            </a:p>
          </p:txBody>
        </p:sp>
        <p:sp>
          <p:nvSpPr>
            <p:cNvPr id="24" name="TextBox 23">
              <a:extLst>
                <a:ext uri="{FF2B5EF4-FFF2-40B4-BE49-F238E27FC236}">
                  <a16:creationId xmlns:a16="http://schemas.microsoft.com/office/drawing/2014/main" id="{D8B1C5AC-42CC-1F77-81F2-B3F5AEBEC61D}"/>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8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Giải</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SVN-Poky's" panose="020B0606040200020203" pitchFamily="34" charset="0"/>
                </a:rPr>
                <a:t>thích</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nghĩa</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từ</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khó</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endParaRPr lang="en-US" sz="8000" b="1" dirty="0">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25" name="Cloud Callout 24"/>
          <p:cNvSpPr/>
          <p:nvPr/>
        </p:nvSpPr>
        <p:spPr>
          <a:xfrm>
            <a:off x="5466535" y="1526734"/>
            <a:ext cx="5838497" cy="3361830"/>
          </a:xfrm>
          <a:prstGeom prst="cloudCallout">
            <a:avLst>
              <a:gd name="adj1" fmla="val -67180"/>
              <a:gd name="adj2" fmla="val 35433"/>
            </a:avLst>
          </a:prstGeom>
          <a:solidFill>
            <a:schemeClr val="bg1"/>
          </a:solidFill>
          <a:ln>
            <a:solidFill>
              <a:srgbClr val="0033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FB35E11-806B-BABE-5376-699F05587491}"/>
              </a:ext>
            </a:extLst>
          </p:cNvPr>
          <p:cNvSpPr txBox="1"/>
          <p:nvPr/>
        </p:nvSpPr>
        <p:spPr>
          <a:xfrm>
            <a:off x="6175984" y="1938866"/>
            <a:ext cx="4713888" cy="2308324"/>
          </a:xfrm>
          <a:prstGeom prst="rect">
            <a:avLst/>
          </a:prstGeom>
          <a:noFill/>
        </p:spPr>
        <p:txBody>
          <a:bodyPr wrap="square" rtlCol="0">
            <a:spAutoFit/>
          </a:bodyPr>
          <a:lstStyle/>
          <a:p>
            <a:pPr algn="just"/>
            <a:r>
              <a:rPr lang="en-US" sz="3600" dirty="0" err="1"/>
              <a:t>Trong</a:t>
            </a:r>
            <a:r>
              <a:rPr lang="en-US" sz="3600" dirty="0"/>
              <a:t> </a:t>
            </a:r>
            <a:r>
              <a:rPr lang="en-US" sz="3600" dirty="0" err="1"/>
              <a:t>bài</a:t>
            </a:r>
            <a:r>
              <a:rPr lang="en-US" sz="3600" dirty="0"/>
              <a:t> </a:t>
            </a:r>
            <a:r>
              <a:rPr lang="en-US" sz="3600" dirty="0" err="1"/>
              <a:t>đọc</a:t>
            </a:r>
            <a:r>
              <a:rPr lang="vi-VN" sz="3600" dirty="0"/>
              <a:t> </a:t>
            </a:r>
            <a:r>
              <a:rPr lang="en-US" sz="3600" dirty="0" err="1"/>
              <a:t>có</a:t>
            </a:r>
            <a:r>
              <a:rPr lang="en-US" sz="3600" dirty="0"/>
              <a:t> </a:t>
            </a:r>
            <a:r>
              <a:rPr lang="en-US" sz="3600" dirty="0" err="1"/>
              <a:t>những</a:t>
            </a:r>
            <a:r>
              <a:rPr lang="en-US" sz="3600" dirty="0"/>
              <a:t> </a:t>
            </a:r>
            <a:r>
              <a:rPr lang="en-US" sz="3600" dirty="0" err="1"/>
              <a:t>từ</a:t>
            </a:r>
            <a:r>
              <a:rPr lang="en-US" sz="3600" dirty="0"/>
              <a:t> </a:t>
            </a:r>
            <a:r>
              <a:rPr lang="en-US" sz="3600" dirty="0" err="1"/>
              <a:t>nào</a:t>
            </a:r>
            <a:r>
              <a:rPr lang="en-US" sz="3600" dirty="0"/>
              <a:t> </a:t>
            </a:r>
            <a:r>
              <a:rPr lang="en-US" sz="3600" dirty="0" err="1"/>
              <a:t>em</a:t>
            </a:r>
            <a:r>
              <a:rPr lang="en-US" sz="3600" dirty="0"/>
              <a:t> </a:t>
            </a:r>
            <a:r>
              <a:rPr lang="en-US" sz="3600" dirty="0" err="1"/>
              <a:t>chưa</a:t>
            </a:r>
            <a:r>
              <a:rPr lang="en-US" sz="3600" dirty="0"/>
              <a:t> </a:t>
            </a:r>
            <a:r>
              <a:rPr lang="en-US" sz="3600" dirty="0" err="1"/>
              <a:t>hiểu</a:t>
            </a:r>
            <a:r>
              <a:rPr lang="en-US" sz="3600" dirty="0"/>
              <a:t> </a:t>
            </a:r>
            <a:r>
              <a:rPr lang="en-US" sz="3600" dirty="0" err="1"/>
              <a:t>nghĩa</a:t>
            </a:r>
            <a:r>
              <a:rPr lang="en-US" sz="3600" dirty="0"/>
              <a:t>?</a:t>
            </a:r>
          </a:p>
          <a:p>
            <a:pPr algn="ctr"/>
            <a:endParaRPr lang="en-US" sz="3600" b="1" dirty="0">
              <a:solidFill>
                <a:srgbClr val="002060"/>
              </a:solidFill>
            </a:endParaRPr>
          </a:p>
        </p:txBody>
      </p:sp>
    </p:spTree>
    <p:extLst>
      <p:ext uri="{BB962C8B-B14F-4D97-AF65-F5344CB8AC3E}">
        <p14:creationId xmlns:p14="http://schemas.microsoft.com/office/powerpoint/2010/main" val="36188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p:tgtEl>
                                          <p:spTgt spid="25"/>
                                        </p:tgtEl>
                                        <p:attrNameLst>
                                          <p:attrName>ppt_y</p:attrName>
                                        </p:attrNameLst>
                                      </p:cBhvr>
                                      <p:tavLst>
                                        <p:tav tm="0">
                                          <p:val>
                                            <p:strVal val="#ppt_y+#ppt_h*1.125000"/>
                                          </p:val>
                                        </p:tav>
                                        <p:tav tm="100000">
                                          <p:val>
                                            <p:strVal val="#ppt_y"/>
                                          </p:val>
                                        </p:tav>
                                      </p:tavLst>
                                    </p:anim>
                                    <p:animEffect transition="in" filter="wipe(up)">
                                      <p:cBhvr>
                                        <p:cTn id="13" dur="500"/>
                                        <p:tgtEl>
                                          <p:spTgt spid="2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p:tgtEl>
                                          <p:spTgt spid="26"/>
                                        </p:tgtEl>
                                        <p:attrNameLst>
                                          <p:attrName>ppt_y</p:attrName>
                                        </p:attrNameLst>
                                      </p:cBhvr>
                                      <p:tavLst>
                                        <p:tav tm="0">
                                          <p:val>
                                            <p:strVal val="#ppt_y+#ppt_h*1.125000"/>
                                          </p:val>
                                        </p:tav>
                                        <p:tav tm="100000">
                                          <p:val>
                                            <p:strVal val="#ppt_y"/>
                                          </p:val>
                                        </p:tav>
                                      </p:tavLst>
                                    </p:anim>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29B4A34C-1BD9-C6EC-0083-CBD65330F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670522"/>
            <a:ext cx="3127469" cy="4049127"/>
          </a:xfrm>
          <a:prstGeom prst="rect">
            <a:avLst/>
          </a:prstGeom>
        </p:spPr>
      </p:pic>
      <p:grpSp>
        <p:nvGrpSpPr>
          <p:cNvPr id="3" name="Group 2">
            <a:extLst>
              <a:ext uri="{FF2B5EF4-FFF2-40B4-BE49-F238E27FC236}">
                <a16:creationId xmlns:a16="http://schemas.microsoft.com/office/drawing/2014/main" id="{861391E4-E533-DCFA-6B39-478F1D270B5D}"/>
              </a:ext>
            </a:extLst>
          </p:cNvPr>
          <p:cNvGrpSpPr/>
          <p:nvPr/>
        </p:nvGrpSpPr>
        <p:grpSpPr>
          <a:xfrm>
            <a:off x="157655" y="0"/>
            <a:ext cx="12034345" cy="1815882"/>
            <a:chOff x="4396770" y="8135998"/>
            <a:chExt cx="7193902" cy="1815882"/>
          </a:xfrm>
        </p:grpSpPr>
        <p:sp>
          <p:nvSpPr>
            <p:cNvPr id="4" name="TextBox 3">
              <a:extLst>
                <a:ext uri="{FF2B5EF4-FFF2-40B4-BE49-F238E27FC236}">
                  <a16:creationId xmlns:a16="http://schemas.microsoft.com/office/drawing/2014/main" id="{D730F2F0-BE1E-6E08-7668-6750875572A3}"/>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endParaRPr lang="en-US" sz="9600" dirty="0">
                <a:ln w="295275">
                  <a:solidFill>
                    <a:schemeClr val="bg1"/>
                  </a:solidFill>
                </a:ln>
                <a:latin typeface="SVN-Poky's" panose="020B0606040200020203" pitchFamily="34" charset="0"/>
              </a:endParaRPr>
            </a:p>
            <a:p>
              <a:pPr algn="ctr">
                <a:lnSpc>
                  <a:spcPct val="80000"/>
                </a:lnSpc>
              </a:pPr>
              <a:r>
                <a:rPr lang="en-US" sz="9600" dirty="0" err="1">
                  <a:ln w="295275">
                    <a:solidFill>
                      <a:schemeClr val="bg1"/>
                    </a:solidFill>
                  </a:ln>
                  <a:latin typeface="SVN-Poky's" panose="020B0606040200020203" pitchFamily="34" charset="0"/>
                </a:rPr>
                <a:t>Giải</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thích</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nghĩa</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từ</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khó</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hiểu</a:t>
              </a:r>
              <a:endParaRPr lang="en-US" sz="9600" dirty="0">
                <a:ln w="29527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D8B1C5AC-42CC-1F77-81F2-B3F5AEBEC61D}"/>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Giải</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SVN-Poky's" panose="020B0606040200020203" pitchFamily="34" charset="0"/>
                </a:rPr>
                <a:t>thích</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nghĩa</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từ</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khó</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endParaRPr lang="en-US" sz="9600" b="1" dirty="0">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6" name="Hình chữ nhật: Góc Tròn 11">
            <a:extLst>
              <a:ext uri="{FF2B5EF4-FFF2-40B4-BE49-F238E27FC236}">
                <a16:creationId xmlns:a16="http://schemas.microsoft.com/office/drawing/2014/main" id="{CEB28ED2-8117-EC46-B05F-6F0AEA0DA4A2}"/>
              </a:ext>
            </a:extLst>
          </p:cNvPr>
          <p:cNvSpPr/>
          <p:nvPr/>
        </p:nvSpPr>
        <p:spPr>
          <a:xfrm>
            <a:off x="3438187" y="1541809"/>
            <a:ext cx="5618602" cy="4438367"/>
          </a:xfrm>
          <a:custGeom>
            <a:avLst/>
            <a:gdLst>
              <a:gd name="connsiteX0" fmla="*/ 0 w 5618602"/>
              <a:gd name="connsiteY0" fmla="*/ 739743 h 4438367"/>
              <a:gd name="connsiteX1" fmla="*/ 739743 w 5618602"/>
              <a:gd name="connsiteY1" fmla="*/ 0 h 4438367"/>
              <a:gd name="connsiteX2" fmla="*/ 4878859 w 5618602"/>
              <a:gd name="connsiteY2" fmla="*/ 0 h 4438367"/>
              <a:gd name="connsiteX3" fmla="*/ 5618602 w 5618602"/>
              <a:gd name="connsiteY3" fmla="*/ 739743 h 4438367"/>
              <a:gd name="connsiteX4" fmla="*/ 5618602 w 5618602"/>
              <a:gd name="connsiteY4" fmla="*/ 3698624 h 4438367"/>
              <a:gd name="connsiteX5" fmla="*/ 4878859 w 5618602"/>
              <a:gd name="connsiteY5" fmla="*/ 4438367 h 4438367"/>
              <a:gd name="connsiteX6" fmla="*/ 739743 w 5618602"/>
              <a:gd name="connsiteY6" fmla="*/ 4438367 h 4438367"/>
              <a:gd name="connsiteX7" fmla="*/ 0 w 5618602"/>
              <a:gd name="connsiteY7" fmla="*/ 3698624 h 4438367"/>
              <a:gd name="connsiteX8" fmla="*/ 0 w 5618602"/>
              <a:gd name="connsiteY8" fmla="*/ 739743 h 443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8602" h="4438367" fill="none" extrusionOk="0">
                <a:moveTo>
                  <a:pt x="0" y="739743"/>
                </a:moveTo>
                <a:cubicBezTo>
                  <a:pt x="65221" y="283224"/>
                  <a:pt x="359147" y="56881"/>
                  <a:pt x="739743" y="0"/>
                </a:cubicBezTo>
                <a:cubicBezTo>
                  <a:pt x="2092226" y="-106144"/>
                  <a:pt x="3856738" y="-57456"/>
                  <a:pt x="4878859" y="0"/>
                </a:cubicBezTo>
                <a:cubicBezTo>
                  <a:pt x="5338056" y="26704"/>
                  <a:pt x="5685879" y="331508"/>
                  <a:pt x="5618602" y="739743"/>
                </a:cubicBezTo>
                <a:cubicBezTo>
                  <a:pt x="5474046" y="1429221"/>
                  <a:pt x="5509921" y="2425792"/>
                  <a:pt x="5618602" y="3698624"/>
                </a:cubicBezTo>
                <a:cubicBezTo>
                  <a:pt x="5649319" y="4150746"/>
                  <a:pt x="5309785" y="4368241"/>
                  <a:pt x="4878859" y="4438367"/>
                </a:cubicBezTo>
                <a:cubicBezTo>
                  <a:pt x="3388715" y="4409370"/>
                  <a:pt x="2508465" y="4365003"/>
                  <a:pt x="739743" y="4438367"/>
                </a:cubicBezTo>
                <a:cubicBezTo>
                  <a:pt x="340086" y="4423602"/>
                  <a:pt x="8495" y="4072283"/>
                  <a:pt x="0" y="3698624"/>
                </a:cubicBezTo>
                <a:cubicBezTo>
                  <a:pt x="-124905" y="2457580"/>
                  <a:pt x="-168306" y="1368840"/>
                  <a:pt x="0" y="739743"/>
                </a:cubicBezTo>
                <a:close/>
              </a:path>
              <a:path w="5618602" h="4438367" stroke="0" extrusionOk="0">
                <a:moveTo>
                  <a:pt x="0" y="739743"/>
                </a:moveTo>
                <a:cubicBezTo>
                  <a:pt x="40656" y="317389"/>
                  <a:pt x="323435" y="19431"/>
                  <a:pt x="739743" y="0"/>
                </a:cubicBezTo>
                <a:cubicBezTo>
                  <a:pt x="2242870" y="-6525"/>
                  <a:pt x="3584939" y="152743"/>
                  <a:pt x="4878859" y="0"/>
                </a:cubicBezTo>
                <a:cubicBezTo>
                  <a:pt x="5338835" y="26917"/>
                  <a:pt x="5615290" y="335995"/>
                  <a:pt x="5618602" y="739743"/>
                </a:cubicBezTo>
                <a:cubicBezTo>
                  <a:pt x="5606580" y="2065973"/>
                  <a:pt x="5697781" y="2905417"/>
                  <a:pt x="5618602" y="3698624"/>
                </a:cubicBezTo>
                <a:cubicBezTo>
                  <a:pt x="5660592" y="4103507"/>
                  <a:pt x="5260504" y="4468776"/>
                  <a:pt x="4878859" y="4438367"/>
                </a:cubicBezTo>
                <a:cubicBezTo>
                  <a:pt x="4458129" y="4552201"/>
                  <a:pt x="1835604" y="4437721"/>
                  <a:pt x="739743" y="4438367"/>
                </a:cubicBezTo>
                <a:cubicBezTo>
                  <a:pt x="341811" y="4461415"/>
                  <a:pt x="-3121" y="4089695"/>
                  <a:pt x="0" y="3698624"/>
                </a:cubicBezTo>
                <a:cubicBezTo>
                  <a:pt x="-119259" y="2643197"/>
                  <a:pt x="-86911" y="1217372"/>
                  <a:pt x="0" y="739743"/>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ộp Văn bản 5">
            <a:extLst>
              <a:ext uri="{FF2B5EF4-FFF2-40B4-BE49-F238E27FC236}">
                <a16:creationId xmlns:a16="http://schemas.microsoft.com/office/drawing/2014/main" id="{405EF218-4BE7-64D3-177F-AE8E28845806}"/>
              </a:ext>
            </a:extLst>
          </p:cNvPr>
          <p:cNvSpPr txBox="1"/>
          <p:nvPr/>
        </p:nvSpPr>
        <p:spPr>
          <a:xfrm>
            <a:off x="3438187" y="1726078"/>
            <a:ext cx="5553032" cy="707886"/>
          </a:xfrm>
          <a:prstGeom prst="rect">
            <a:avLst/>
          </a:prstGeom>
          <a:noFill/>
        </p:spPr>
        <p:txBody>
          <a:bodyPr wrap="square" rtlCol="0">
            <a:spAutoFit/>
          </a:bodyPr>
          <a:lstStyle/>
          <a:p>
            <a:pPr algn="ctr"/>
            <a:r>
              <a:rPr lang="vi-VN" sz="4000" b="1" dirty="0">
                <a:solidFill>
                  <a:srgbClr val="FF0000"/>
                </a:solidFill>
                <a:latin typeface="Calibri" panose="020F0502020204030204" pitchFamily="34" charset="0"/>
                <a:cs typeface="Calibri" panose="020F0502020204030204" pitchFamily="34" charset="0"/>
              </a:rPr>
              <a:t>Gieo</a:t>
            </a:r>
            <a:endParaRPr lang="en-US" sz="4000" b="1" dirty="0">
              <a:solidFill>
                <a:srgbClr val="FF0000"/>
              </a:solidFill>
              <a:latin typeface="Calibri" panose="020F0502020204030204" pitchFamily="34" charset="0"/>
              <a:cs typeface="Calibri" panose="020F0502020204030204" pitchFamily="34" charset="0"/>
            </a:endParaRPr>
          </a:p>
        </p:txBody>
      </p:sp>
      <p:sp>
        <p:nvSpPr>
          <p:cNvPr id="8" name="Hộp Văn bản 12">
            <a:extLst>
              <a:ext uri="{FF2B5EF4-FFF2-40B4-BE49-F238E27FC236}">
                <a16:creationId xmlns:a16="http://schemas.microsoft.com/office/drawing/2014/main" id="{43974550-B9EE-B00E-060E-AA2676951865}"/>
              </a:ext>
            </a:extLst>
          </p:cNvPr>
          <p:cNvSpPr txBox="1"/>
          <p:nvPr/>
        </p:nvSpPr>
        <p:spPr>
          <a:xfrm>
            <a:off x="3438187" y="2670522"/>
            <a:ext cx="5553032" cy="2554545"/>
          </a:xfrm>
          <a:prstGeom prst="rect">
            <a:avLst/>
          </a:prstGeom>
          <a:noFill/>
        </p:spPr>
        <p:txBody>
          <a:bodyPr wrap="square" rtlCol="0">
            <a:spAutoFit/>
          </a:bodyPr>
          <a:lstStyle/>
          <a:p>
            <a:pPr algn="just"/>
            <a:r>
              <a:rPr lang="vi-VN" sz="4000" dirty="0">
                <a:latin typeface="Calibri" panose="020F0502020204030204" pitchFamily="34" charset="0"/>
                <a:cs typeface="Calibri" panose="020F0502020204030204" pitchFamily="34" charset="0"/>
              </a:rPr>
              <a:t>Rắc hạt giống để cho mọc mầm, lên cây.</a:t>
            </a:r>
          </a:p>
          <a:p>
            <a:pPr marL="571500" indent="-571500" algn="just">
              <a:buFont typeface="Wingdings" panose="05000000000000000000" pitchFamily="2" charset="2"/>
              <a:buChar char="Ø"/>
            </a:pPr>
            <a:r>
              <a:rPr lang="vi-VN" sz="4000" dirty="0">
                <a:latin typeface="Calibri" panose="020F0502020204030204" pitchFamily="34" charset="0"/>
                <a:cs typeface="Calibri" panose="020F0502020204030204" pitchFamily="34" charset="0"/>
              </a:rPr>
              <a:t>Làm cho </a:t>
            </a:r>
            <a:r>
              <a:rPr lang="en-US" sz="4000" dirty="0">
                <a:latin typeface="Calibri" panose="020F0502020204030204" pitchFamily="34" charset="0"/>
                <a:cs typeface="Calibri" panose="020F0502020204030204" pitchFamily="34" charset="0"/>
              </a:rPr>
              <a:t>n</a:t>
            </a:r>
            <a:r>
              <a:rPr lang="vi-VN" sz="4000" dirty="0">
                <a:latin typeface="Calibri" panose="020F0502020204030204" pitchFamily="34" charset="0"/>
                <a:cs typeface="Calibri" panose="020F0502020204030204" pitchFamily="34" charset="0"/>
              </a:rPr>
              <a:t>ảy sinh, phát triển và lan truyền.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83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29B4A34C-1BD9-C6EC-0083-CBD65330F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670522"/>
            <a:ext cx="3127469" cy="4049127"/>
          </a:xfrm>
          <a:prstGeom prst="rect">
            <a:avLst/>
          </a:prstGeom>
        </p:spPr>
      </p:pic>
      <p:grpSp>
        <p:nvGrpSpPr>
          <p:cNvPr id="3" name="Group 2">
            <a:extLst>
              <a:ext uri="{FF2B5EF4-FFF2-40B4-BE49-F238E27FC236}">
                <a16:creationId xmlns:a16="http://schemas.microsoft.com/office/drawing/2014/main" id="{861391E4-E533-DCFA-6B39-478F1D270B5D}"/>
              </a:ext>
            </a:extLst>
          </p:cNvPr>
          <p:cNvGrpSpPr/>
          <p:nvPr/>
        </p:nvGrpSpPr>
        <p:grpSpPr>
          <a:xfrm>
            <a:off x="157655" y="0"/>
            <a:ext cx="12034345" cy="1815882"/>
            <a:chOff x="4396770" y="8135998"/>
            <a:chExt cx="7193902" cy="1815882"/>
          </a:xfrm>
        </p:grpSpPr>
        <p:sp>
          <p:nvSpPr>
            <p:cNvPr id="4" name="TextBox 3">
              <a:extLst>
                <a:ext uri="{FF2B5EF4-FFF2-40B4-BE49-F238E27FC236}">
                  <a16:creationId xmlns:a16="http://schemas.microsoft.com/office/drawing/2014/main" id="{D730F2F0-BE1E-6E08-7668-6750875572A3}"/>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endParaRPr lang="en-US" sz="9600" dirty="0">
                <a:ln w="295275">
                  <a:solidFill>
                    <a:schemeClr val="bg1"/>
                  </a:solidFill>
                </a:ln>
                <a:latin typeface="SVN-Poky's" panose="020B0606040200020203" pitchFamily="34" charset="0"/>
              </a:endParaRPr>
            </a:p>
            <a:p>
              <a:pPr algn="ctr">
                <a:lnSpc>
                  <a:spcPct val="80000"/>
                </a:lnSpc>
              </a:pPr>
              <a:r>
                <a:rPr lang="en-US" sz="9600" dirty="0" err="1">
                  <a:ln w="295275">
                    <a:solidFill>
                      <a:schemeClr val="bg1"/>
                    </a:solidFill>
                  </a:ln>
                  <a:latin typeface="SVN-Poky's" panose="020B0606040200020203" pitchFamily="34" charset="0"/>
                </a:rPr>
                <a:t>Giải</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thích</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nghĩa</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từ</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khó</a:t>
              </a:r>
              <a:r>
                <a:rPr lang="en-US" sz="9600" dirty="0">
                  <a:ln w="295275">
                    <a:solidFill>
                      <a:schemeClr val="bg1"/>
                    </a:solidFill>
                  </a:ln>
                  <a:latin typeface="SVN-Poky's" panose="020B0606040200020203" pitchFamily="34" charset="0"/>
                </a:rPr>
                <a:t> </a:t>
              </a:r>
              <a:r>
                <a:rPr lang="en-US" sz="9600" dirty="0" err="1">
                  <a:ln w="295275">
                    <a:solidFill>
                      <a:schemeClr val="bg1"/>
                    </a:solidFill>
                  </a:ln>
                  <a:latin typeface="SVN-Poky's" panose="020B0606040200020203" pitchFamily="34" charset="0"/>
                </a:rPr>
                <a:t>hiểu</a:t>
              </a:r>
              <a:endParaRPr lang="en-US" sz="9600" dirty="0">
                <a:ln w="29527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D8B1C5AC-42CC-1F77-81F2-B3F5AEBEC61D}"/>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96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Giải</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CCFF33"/>
                  </a:solidFill>
                  <a:effectLst>
                    <a:outerShdw blurRad="12700" dist="38100" dir="2700000" algn="tl" rotWithShape="0">
                      <a:schemeClr val="accent5">
                        <a:lumMod val="60000"/>
                        <a:lumOff val="40000"/>
                      </a:schemeClr>
                    </a:outerShdw>
                  </a:effectLst>
                  <a:latin typeface="SVN-Poky's" panose="020B0606040200020203" pitchFamily="34" charset="0"/>
                </a:rPr>
                <a:t>thích</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0066"/>
                  </a:solidFill>
                  <a:effectLst>
                    <a:outerShdw blurRad="12700" dist="38100" dir="2700000" algn="tl" rotWithShape="0">
                      <a:schemeClr val="accent5">
                        <a:lumMod val="60000"/>
                        <a:lumOff val="40000"/>
                      </a:schemeClr>
                    </a:outerShdw>
                  </a:effectLst>
                  <a:latin typeface="SVN-Poky's" panose="020B0606040200020203" pitchFamily="34" charset="0"/>
                </a:rPr>
                <a:t>nghĩa</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từ</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khó</a:t>
              </a:r>
              <a:r>
                <a:rPr lang="en-US" sz="9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6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endParaRPr lang="en-US" sz="9600" b="1" dirty="0">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6" name="Hình chữ nhật: Góc Tròn 11">
            <a:extLst>
              <a:ext uri="{FF2B5EF4-FFF2-40B4-BE49-F238E27FC236}">
                <a16:creationId xmlns:a16="http://schemas.microsoft.com/office/drawing/2014/main" id="{CEB28ED2-8117-EC46-B05F-6F0AEA0DA4A2}"/>
              </a:ext>
            </a:extLst>
          </p:cNvPr>
          <p:cNvSpPr/>
          <p:nvPr/>
        </p:nvSpPr>
        <p:spPr>
          <a:xfrm>
            <a:off x="3438187" y="1541809"/>
            <a:ext cx="5618602" cy="4438367"/>
          </a:xfrm>
          <a:custGeom>
            <a:avLst/>
            <a:gdLst>
              <a:gd name="connsiteX0" fmla="*/ 0 w 5618602"/>
              <a:gd name="connsiteY0" fmla="*/ 739743 h 4438367"/>
              <a:gd name="connsiteX1" fmla="*/ 739743 w 5618602"/>
              <a:gd name="connsiteY1" fmla="*/ 0 h 4438367"/>
              <a:gd name="connsiteX2" fmla="*/ 4878859 w 5618602"/>
              <a:gd name="connsiteY2" fmla="*/ 0 h 4438367"/>
              <a:gd name="connsiteX3" fmla="*/ 5618602 w 5618602"/>
              <a:gd name="connsiteY3" fmla="*/ 739743 h 4438367"/>
              <a:gd name="connsiteX4" fmla="*/ 5618602 w 5618602"/>
              <a:gd name="connsiteY4" fmla="*/ 3698624 h 4438367"/>
              <a:gd name="connsiteX5" fmla="*/ 4878859 w 5618602"/>
              <a:gd name="connsiteY5" fmla="*/ 4438367 h 4438367"/>
              <a:gd name="connsiteX6" fmla="*/ 739743 w 5618602"/>
              <a:gd name="connsiteY6" fmla="*/ 4438367 h 4438367"/>
              <a:gd name="connsiteX7" fmla="*/ 0 w 5618602"/>
              <a:gd name="connsiteY7" fmla="*/ 3698624 h 4438367"/>
              <a:gd name="connsiteX8" fmla="*/ 0 w 5618602"/>
              <a:gd name="connsiteY8" fmla="*/ 739743 h 443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8602" h="4438367" fill="none" extrusionOk="0">
                <a:moveTo>
                  <a:pt x="0" y="739743"/>
                </a:moveTo>
                <a:cubicBezTo>
                  <a:pt x="65221" y="283224"/>
                  <a:pt x="359147" y="56881"/>
                  <a:pt x="739743" y="0"/>
                </a:cubicBezTo>
                <a:cubicBezTo>
                  <a:pt x="2092226" y="-106144"/>
                  <a:pt x="3856738" y="-57456"/>
                  <a:pt x="4878859" y="0"/>
                </a:cubicBezTo>
                <a:cubicBezTo>
                  <a:pt x="5338056" y="26704"/>
                  <a:pt x="5685879" y="331508"/>
                  <a:pt x="5618602" y="739743"/>
                </a:cubicBezTo>
                <a:cubicBezTo>
                  <a:pt x="5474046" y="1429221"/>
                  <a:pt x="5509921" y="2425792"/>
                  <a:pt x="5618602" y="3698624"/>
                </a:cubicBezTo>
                <a:cubicBezTo>
                  <a:pt x="5649319" y="4150746"/>
                  <a:pt x="5309785" y="4368241"/>
                  <a:pt x="4878859" y="4438367"/>
                </a:cubicBezTo>
                <a:cubicBezTo>
                  <a:pt x="3388715" y="4409370"/>
                  <a:pt x="2508465" y="4365003"/>
                  <a:pt x="739743" y="4438367"/>
                </a:cubicBezTo>
                <a:cubicBezTo>
                  <a:pt x="340086" y="4423602"/>
                  <a:pt x="8495" y="4072283"/>
                  <a:pt x="0" y="3698624"/>
                </a:cubicBezTo>
                <a:cubicBezTo>
                  <a:pt x="-124905" y="2457580"/>
                  <a:pt x="-168306" y="1368840"/>
                  <a:pt x="0" y="739743"/>
                </a:cubicBezTo>
                <a:close/>
              </a:path>
              <a:path w="5618602" h="4438367" stroke="0" extrusionOk="0">
                <a:moveTo>
                  <a:pt x="0" y="739743"/>
                </a:moveTo>
                <a:cubicBezTo>
                  <a:pt x="40656" y="317389"/>
                  <a:pt x="323435" y="19431"/>
                  <a:pt x="739743" y="0"/>
                </a:cubicBezTo>
                <a:cubicBezTo>
                  <a:pt x="2242870" y="-6525"/>
                  <a:pt x="3584939" y="152743"/>
                  <a:pt x="4878859" y="0"/>
                </a:cubicBezTo>
                <a:cubicBezTo>
                  <a:pt x="5338835" y="26917"/>
                  <a:pt x="5615290" y="335995"/>
                  <a:pt x="5618602" y="739743"/>
                </a:cubicBezTo>
                <a:cubicBezTo>
                  <a:pt x="5606580" y="2065973"/>
                  <a:pt x="5697781" y="2905417"/>
                  <a:pt x="5618602" y="3698624"/>
                </a:cubicBezTo>
                <a:cubicBezTo>
                  <a:pt x="5660592" y="4103507"/>
                  <a:pt x="5260504" y="4468776"/>
                  <a:pt x="4878859" y="4438367"/>
                </a:cubicBezTo>
                <a:cubicBezTo>
                  <a:pt x="4458129" y="4552201"/>
                  <a:pt x="1835604" y="4437721"/>
                  <a:pt x="739743" y="4438367"/>
                </a:cubicBezTo>
                <a:cubicBezTo>
                  <a:pt x="341811" y="4461415"/>
                  <a:pt x="-3121" y="4089695"/>
                  <a:pt x="0" y="3698624"/>
                </a:cubicBezTo>
                <a:cubicBezTo>
                  <a:pt x="-119259" y="2643197"/>
                  <a:pt x="-86911" y="1217372"/>
                  <a:pt x="0" y="739743"/>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ộp Văn bản 5">
            <a:extLst>
              <a:ext uri="{FF2B5EF4-FFF2-40B4-BE49-F238E27FC236}">
                <a16:creationId xmlns:a16="http://schemas.microsoft.com/office/drawing/2014/main" id="{405EF218-4BE7-64D3-177F-AE8E28845806}"/>
              </a:ext>
            </a:extLst>
          </p:cNvPr>
          <p:cNvSpPr txBox="1"/>
          <p:nvPr/>
        </p:nvSpPr>
        <p:spPr>
          <a:xfrm>
            <a:off x="3438187" y="1726078"/>
            <a:ext cx="5553032" cy="707886"/>
          </a:xfrm>
          <a:prstGeom prst="rect">
            <a:avLst/>
          </a:prstGeom>
          <a:noFill/>
        </p:spPr>
        <p:txBody>
          <a:bodyPr wrap="square" rtlCol="0">
            <a:spAutoFit/>
          </a:bodyPr>
          <a:lstStyle/>
          <a:p>
            <a:pPr algn="ctr"/>
            <a:r>
              <a:rPr lang="vi-VN" sz="4000" b="1" dirty="0">
                <a:solidFill>
                  <a:srgbClr val="FF0000"/>
                </a:solidFill>
                <a:latin typeface="Calibri" panose="020F0502020204030204" pitchFamily="34" charset="0"/>
                <a:cs typeface="Calibri" panose="020F0502020204030204" pitchFamily="34" charset="0"/>
              </a:rPr>
              <a:t>Khai hội</a:t>
            </a:r>
            <a:endParaRPr lang="en-US" sz="4000" b="1" dirty="0">
              <a:solidFill>
                <a:srgbClr val="FF0000"/>
              </a:solidFill>
              <a:latin typeface="Calibri" panose="020F0502020204030204" pitchFamily="34" charset="0"/>
              <a:cs typeface="Calibri" panose="020F0502020204030204" pitchFamily="34" charset="0"/>
            </a:endParaRPr>
          </a:p>
        </p:txBody>
      </p:sp>
      <p:sp>
        <p:nvSpPr>
          <p:cNvPr id="8" name="Hộp Văn bản 12">
            <a:extLst>
              <a:ext uri="{FF2B5EF4-FFF2-40B4-BE49-F238E27FC236}">
                <a16:creationId xmlns:a16="http://schemas.microsoft.com/office/drawing/2014/main" id="{43974550-B9EE-B00E-060E-AA2676951865}"/>
              </a:ext>
            </a:extLst>
          </p:cNvPr>
          <p:cNvSpPr txBox="1"/>
          <p:nvPr/>
        </p:nvSpPr>
        <p:spPr>
          <a:xfrm>
            <a:off x="4596234" y="3267887"/>
            <a:ext cx="5321808" cy="707886"/>
          </a:xfrm>
          <a:prstGeom prst="rect">
            <a:avLst/>
          </a:prstGeom>
          <a:noFill/>
        </p:spPr>
        <p:txBody>
          <a:bodyPr wrap="square" rtlCol="0">
            <a:spAutoFit/>
          </a:bodyPr>
          <a:lstStyle/>
          <a:p>
            <a:pPr algn="just"/>
            <a:r>
              <a:rPr lang="vi-VN" sz="4000">
                <a:latin typeface="Calibri" panose="020F0502020204030204" pitchFamily="34" charset="0"/>
                <a:cs typeface="Calibri" panose="020F0502020204030204" pitchFamily="34" charset="0"/>
              </a:rPr>
              <a:t>Bắt đầu mở hội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677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id="{C024AC2E-359A-3FA9-B48B-DFCE023E9C30}"/>
              </a:ext>
            </a:extLst>
          </p:cNvPr>
          <p:cNvPicPr>
            <a:picLocks noChangeAspect="1"/>
          </p:cNvPicPr>
          <p:nvPr/>
        </p:nvPicPr>
        <p:blipFill>
          <a:blip r:embed="rId3"/>
          <a:stretch>
            <a:fillRect/>
          </a:stretch>
        </p:blipFill>
        <p:spPr>
          <a:xfrm>
            <a:off x="-1513512" y="-166813"/>
            <a:ext cx="1513512" cy="151351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0478" t="32255" r="31410" b="62499"/>
          <a:stretch/>
        </p:blipFill>
        <p:spPr>
          <a:xfrm>
            <a:off x="3851032" y="2162908"/>
            <a:ext cx="4765430" cy="2022230"/>
          </a:xfrm>
          <a:prstGeom prst="rect">
            <a:avLst/>
          </a:prstGeom>
        </p:spPr>
      </p:pic>
      <p:grpSp>
        <p:nvGrpSpPr>
          <p:cNvPr id="4" name="Group 3">
            <a:extLst>
              <a:ext uri="{FF2B5EF4-FFF2-40B4-BE49-F238E27FC236}">
                <a16:creationId xmlns:a16="http://schemas.microsoft.com/office/drawing/2014/main" id="{861391E4-E533-DCFA-6B39-478F1D270B5D}"/>
              </a:ext>
            </a:extLst>
          </p:cNvPr>
          <p:cNvGrpSpPr/>
          <p:nvPr/>
        </p:nvGrpSpPr>
        <p:grpSpPr>
          <a:xfrm>
            <a:off x="2350195" y="3013705"/>
            <a:ext cx="7767103" cy="2273797"/>
            <a:chOff x="4396770" y="8135998"/>
            <a:chExt cx="7193902" cy="1815882"/>
          </a:xfrm>
        </p:grpSpPr>
        <p:sp>
          <p:nvSpPr>
            <p:cNvPr id="5" name="TextBox 4">
              <a:extLst>
                <a:ext uri="{FF2B5EF4-FFF2-40B4-BE49-F238E27FC236}">
                  <a16:creationId xmlns:a16="http://schemas.microsoft.com/office/drawing/2014/main" id="{D730F2F0-BE1E-6E08-7668-6750875572A3}"/>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algn="ctr">
                <a:lnSpc>
                  <a:spcPct val="80000"/>
                </a:lnSpc>
              </a:pPr>
              <a:endParaRPr lang="en-US" sz="8800" dirty="0">
                <a:ln w="295275">
                  <a:solidFill>
                    <a:schemeClr val="bg1"/>
                  </a:solidFill>
                </a:ln>
                <a:latin typeface="SVN-Poky's" panose="020B0606040200020203" pitchFamily="34" charset="0"/>
              </a:endParaRPr>
            </a:p>
            <a:p>
              <a:pPr algn="ctr">
                <a:lnSpc>
                  <a:spcPct val="80000"/>
                </a:lnSpc>
              </a:pPr>
              <a:r>
                <a:rPr lang="en-US" sz="8800" dirty="0" err="1">
                  <a:ln w="295275">
                    <a:solidFill>
                      <a:schemeClr val="bg1"/>
                    </a:solidFill>
                  </a:ln>
                  <a:latin typeface="SVN-Poky's" panose="020B0606040200020203" pitchFamily="34" charset="0"/>
                </a:rPr>
                <a:t>KHỞI</a:t>
              </a:r>
              <a:r>
                <a:rPr lang="en-US" sz="8800" dirty="0">
                  <a:ln w="295275">
                    <a:solidFill>
                      <a:schemeClr val="bg1"/>
                    </a:solidFill>
                  </a:ln>
                  <a:latin typeface="SVN-Poky's" panose="020B0606040200020203" pitchFamily="34" charset="0"/>
                </a:rPr>
                <a:t> </a:t>
              </a:r>
              <a:r>
                <a:rPr lang="en-US" sz="8800" dirty="0" err="1">
                  <a:ln w="295275">
                    <a:solidFill>
                      <a:schemeClr val="bg1"/>
                    </a:solidFill>
                  </a:ln>
                  <a:latin typeface="SVN-Poky's" panose="020B0606040200020203" pitchFamily="34" charset="0"/>
                </a:rPr>
                <a:t>ĐỘNG</a:t>
              </a:r>
              <a:endParaRPr lang="en-US" sz="8800" dirty="0">
                <a:ln w="295275">
                  <a:solidFill>
                    <a:schemeClr val="bg1"/>
                  </a:solidFill>
                </a:ln>
                <a:latin typeface="SVN-Poky's" panose="020B0606040200020203" pitchFamily="34" charset="0"/>
              </a:endParaRPr>
            </a:p>
          </p:txBody>
        </p:sp>
        <p:sp>
          <p:nvSpPr>
            <p:cNvPr id="6" name="TextBox 5">
              <a:extLst>
                <a:ext uri="{FF2B5EF4-FFF2-40B4-BE49-F238E27FC236}">
                  <a16:creationId xmlns:a16="http://schemas.microsoft.com/office/drawing/2014/main" id="{D8B1C5AC-42CC-1F77-81F2-B3F5AEBEC61D}"/>
                </a:ext>
              </a:extLst>
            </p:cNvPr>
            <p:cNvSpPr txBox="1"/>
            <p:nvPr/>
          </p:nvSpPr>
          <p:spPr>
            <a:xfrm>
              <a:off x="4396770" y="8135998"/>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88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K</a:t>
              </a:r>
              <a:r>
                <a:rPr lang="en-US" sz="8800" b="1" dirty="0" err="1">
                  <a:ln w="28575">
                    <a:solidFill>
                      <a:srgbClr val="002060"/>
                    </a:solidFill>
                    <a:prstDash val="solid"/>
                  </a:ln>
                  <a:solidFill>
                    <a:srgbClr val="FF33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88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Ở</a:t>
              </a:r>
              <a:r>
                <a:rPr lang="en-US" sz="8800" b="1" dirty="0" err="1">
                  <a:ln w="28575">
                    <a:solidFill>
                      <a:srgbClr val="002060"/>
                    </a:solidFill>
                    <a:prstDash val="solid"/>
                  </a:ln>
                  <a:solidFill>
                    <a:srgbClr val="3366FF"/>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8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8575">
                    <a:solidFill>
                      <a:srgbClr val="002060"/>
                    </a:solidFill>
                    <a:prstDash val="solid"/>
                  </a:ln>
                  <a:solidFill>
                    <a:srgbClr val="FF9966"/>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8800" b="1" dirty="0" err="1">
                  <a:ln w="28575">
                    <a:solidFill>
                      <a:srgbClr val="002060"/>
                    </a:solidFill>
                    <a:prstDash val="solid"/>
                  </a:ln>
                  <a:solidFill>
                    <a:srgbClr val="FFCCFF"/>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en-US" sz="88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8800" b="1" dirty="0" err="1">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G</a:t>
              </a:r>
              <a:endParaRPr lang="en-US" sz="8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nvGrpSpPr>
          <p:cNvPr id="7" name="Group 6">
            <a:extLst>
              <a:ext uri="{FF2B5EF4-FFF2-40B4-BE49-F238E27FC236}">
                <a16:creationId xmlns:a16="http://schemas.microsoft.com/office/drawing/2014/main" id="{B5B90CBE-08C5-D2C4-3CF4-C05A9C952D12}"/>
              </a:ext>
            </a:extLst>
          </p:cNvPr>
          <p:cNvGrpSpPr/>
          <p:nvPr/>
        </p:nvGrpSpPr>
        <p:grpSpPr>
          <a:xfrm rot="920132">
            <a:off x="3618342" y="1540030"/>
            <a:ext cx="5230810" cy="1107996"/>
            <a:chOff x="159573" y="984336"/>
            <a:chExt cx="4264047" cy="1107996"/>
          </a:xfrm>
        </p:grpSpPr>
        <p:sp>
          <p:nvSpPr>
            <p:cNvPr id="8" name="TextBox 7">
              <a:extLst>
                <a:ext uri="{FF2B5EF4-FFF2-40B4-BE49-F238E27FC236}">
                  <a16:creationId xmlns:a16="http://schemas.microsoft.com/office/drawing/2014/main" id="{5E36ADC8-FBE6-DD8D-214A-3AC33C27CEAC}"/>
                </a:ext>
              </a:extLst>
            </p:cNvPr>
            <p:cNvSpPr txBox="1"/>
            <p:nvPr/>
          </p:nvSpPr>
          <p:spPr>
            <a:xfrm rot="20615280">
              <a:off x="159959" y="994003"/>
              <a:ext cx="4263661" cy="1015663"/>
            </a:xfrm>
            <a:prstGeom prst="rect">
              <a:avLst/>
            </a:prstGeom>
            <a:noFill/>
          </p:spPr>
          <p:txBody>
            <a:bodyPr wrap="square" rtlCol="0">
              <a:spAutoFit/>
            </a:bodyPr>
            <a:lstStyle/>
            <a:p>
              <a:pPr algn="ctr"/>
              <a:r>
                <a:rPr lang="en-US" sz="6600" dirty="0" err="1">
                  <a:ln w="127000">
                    <a:solidFill>
                      <a:schemeClr val="bg1"/>
                    </a:solidFill>
                  </a:ln>
                  <a:latin typeface="#9Slide05 Phobia" panose="02000506000000020003" pitchFamily="2" charset="0"/>
                </a:rPr>
                <a:t>Hoạt</a:t>
              </a:r>
              <a:r>
                <a:rPr lang="en-US" sz="6600" dirty="0">
                  <a:ln w="127000">
                    <a:solidFill>
                      <a:schemeClr val="bg1"/>
                    </a:solidFill>
                  </a:ln>
                  <a:latin typeface="#9Slide05 Phobia" panose="02000506000000020003" pitchFamily="2" charset="0"/>
                </a:rPr>
                <a:t>  </a:t>
              </a:r>
              <a:r>
                <a:rPr lang="en-US" sz="6600" dirty="0" err="1">
                  <a:ln w="127000">
                    <a:solidFill>
                      <a:schemeClr val="bg1"/>
                    </a:solidFill>
                  </a:ln>
                  <a:latin typeface="#9Slide05 Phobia" panose="02000506000000020003" pitchFamily="2" charset="0"/>
                </a:rPr>
                <a:t>Động</a:t>
              </a:r>
              <a:endParaRPr lang="en-US" sz="6600" dirty="0">
                <a:ln w="127000">
                  <a:solidFill>
                    <a:schemeClr val="bg1"/>
                  </a:solidFill>
                </a:ln>
                <a:latin typeface="#9Slide05 Phobia" panose="02000506000000020003" pitchFamily="2" charset="0"/>
              </a:endParaRPr>
            </a:p>
          </p:txBody>
        </p:sp>
        <p:sp>
          <p:nvSpPr>
            <p:cNvPr id="9" name="TextBox 8">
              <a:extLst>
                <a:ext uri="{FF2B5EF4-FFF2-40B4-BE49-F238E27FC236}">
                  <a16:creationId xmlns:a16="http://schemas.microsoft.com/office/drawing/2014/main" id="{89021B6F-479D-92CE-E01D-5405A55E1631}"/>
                </a:ext>
              </a:extLst>
            </p:cNvPr>
            <p:cNvSpPr txBox="1"/>
            <p:nvPr/>
          </p:nvSpPr>
          <p:spPr>
            <a:xfrm rot="20615280">
              <a:off x="159573" y="984336"/>
              <a:ext cx="4263661" cy="1107996"/>
            </a:xfrm>
            <a:prstGeom prst="rect">
              <a:avLst/>
            </a:prstGeom>
            <a:noFill/>
          </p:spPr>
          <p:txBody>
            <a:bodyPr wrap="square" rtlCol="0">
              <a:spAutoFit/>
            </a:bodyP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Hoạt</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Động</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10" name="Picture 2" descr="A cute butterfly cartoon stick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7908" y="1449871"/>
            <a:ext cx="1437556" cy="142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966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Graphic 3">
            <a:extLst>
              <a:ext uri="{FF2B5EF4-FFF2-40B4-BE49-F238E27FC236}">
                <a16:creationId xmlns:a16="http://schemas.microsoft.com/office/drawing/2014/main" id="{3B4C06AB-4A32-1BBD-1DD3-96307338F2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465879" y="3235801"/>
            <a:ext cx="2687364" cy="3479324"/>
          </a:xfrm>
          <a:prstGeom prst="rect">
            <a:avLst/>
          </a:prstGeom>
        </p:spPr>
      </p:pic>
      <p:grpSp>
        <p:nvGrpSpPr>
          <p:cNvPr id="7" name="Group 6">
            <a:extLst>
              <a:ext uri="{FF2B5EF4-FFF2-40B4-BE49-F238E27FC236}">
                <a16:creationId xmlns:a16="http://schemas.microsoft.com/office/drawing/2014/main" id="{B5B90CBE-08C5-D2C4-3CF4-C05A9C952D12}"/>
              </a:ext>
            </a:extLst>
          </p:cNvPr>
          <p:cNvGrpSpPr/>
          <p:nvPr/>
        </p:nvGrpSpPr>
        <p:grpSpPr>
          <a:xfrm rot="920132">
            <a:off x="3825885" y="-45089"/>
            <a:ext cx="4759307" cy="1470634"/>
            <a:chOff x="159959" y="754477"/>
            <a:chExt cx="4343808" cy="1470634"/>
          </a:xfrm>
        </p:grpSpPr>
        <p:sp>
          <p:nvSpPr>
            <p:cNvPr id="8" name="TextBox 7">
              <a:extLst>
                <a:ext uri="{FF2B5EF4-FFF2-40B4-BE49-F238E27FC236}">
                  <a16:creationId xmlns:a16="http://schemas.microsoft.com/office/drawing/2014/main" id="{5E36ADC8-FBE6-DD8D-214A-3AC33C27CEAC}"/>
                </a:ext>
              </a:extLst>
            </p:cNvPr>
            <p:cNvSpPr txBox="1"/>
            <p:nvPr/>
          </p:nvSpPr>
          <p:spPr>
            <a:xfrm rot="20615280">
              <a:off x="159959" y="778561"/>
              <a:ext cx="4263659" cy="1446550"/>
            </a:xfrm>
            <a:prstGeom prst="rect">
              <a:avLst/>
            </a:prstGeom>
            <a:noFill/>
          </p:spPr>
          <p:txBody>
            <a:bodyPr wrap="square" rtlCol="0">
              <a:spAutoFit/>
            </a:bodyPr>
            <a:lstStyle/>
            <a:p>
              <a:pPr algn="ctr"/>
              <a:r>
                <a:rPr lang="vi-VN" sz="8800" dirty="0">
                  <a:ln w="127000">
                    <a:solidFill>
                      <a:schemeClr val="bg1"/>
                    </a:solidFill>
                  </a:ln>
                  <a:latin typeface="#9Slide05 Phobia" panose="02000506000000020003" pitchFamily="2" charset="0"/>
                </a:rPr>
                <a:t>Chặng 2</a:t>
              </a:r>
              <a:endParaRPr lang="en-US" sz="8800" dirty="0">
                <a:ln w="127000">
                  <a:solidFill>
                    <a:schemeClr val="bg1"/>
                  </a:solidFill>
                </a:ln>
                <a:latin typeface="#9Slide05 Phobia" panose="02000506000000020003" pitchFamily="2" charset="0"/>
              </a:endParaRPr>
            </a:p>
          </p:txBody>
        </p:sp>
        <p:sp>
          <p:nvSpPr>
            <p:cNvPr id="9" name="TextBox 8">
              <a:extLst>
                <a:ext uri="{FF2B5EF4-FFF2-40B4-BE49-F238E27FC236}">
                  <a16:creationId xmlns:a16="http://schemas.microsoft.com/office/drawing/2014/main" id="{89021B6F-479D-92CE-E01D-5405A55E1631}"/>
                </a:ext>
              </a:extLst>
            </p:cNvPr>
            <p:cNvSpPr txBox="1"/>
            <p:nvPr/>
          </p:nvSpPr>
          <p:spPr>
            <a:xfrm rot="20615280">
              <a:off x="240107" y="754477"/>
              <a:ext cx="4263660" cy="1446550"/>
            </a:xfrm>
            <a:prstGeom prst="rect">
              <a:avLst/>
            </a:prstGeom>
            <a:noFill/>
          </p:spPr>
          <p:txBody>
            <a:bodyPr wrap="square" rtlCol="0">
              <a:spAutoFit/>
            </a:bodyPr>
            <a:lstStyle/>
            <a:p>
              <a:pPr algn="ctr"/>
              <a:r>
                <a:rPr lang="vi-VN" sz="8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Chặng 2 </a:t>
              </a:r>
              <a:endParaRPr lang="en-US" sz="8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10" name="TextBox 9">
            <a:extLst>
              <a:ext uri="{FF2B5EF4-FFF2-40B4-BE49-F238E27FC236}">
                <a16:creationId xmlns:a16="http://schemas.microsoft.com/office/drawing/2014/main" id="{D0C86743-AA99-8F83-6A97-C9AE74FA3F0F}"/>
              </a:ext>
            </a:extLst>
          </p:cNvPr>
          <p:cNvSpPr txBox="1"/>
          <p:nvPr/>
        </p:nvSpPr>
        <p:spPr>
          <a:xfrm>
            <a:off x="-85725" y="1282997"/>
            <a:ext cx="1219200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LUYỆN ĐỌC HIỂU</a:t>
            </a:r>
          </a:p>
        </p:txBody>
      </p:sp>
      <p:pic>
        <p:nvPicPr>
          <p:cNvPr id="11" name="Hình ảnh 19" descr="Ảnh có chứa đầy màu sắc, được trang trí, đồ chơi, búp bê&#10;&#10;Mô tả được tạo tự động">
            <a:extLst>
              <a:ext uri="{FF2B5EF4-FFF2-40B4-BE49-F238E27FC236}">
                <a16:creationId xmlns:a16="http://schemas.microsoft.com/office/drawing/2014/main" id="{965920A4-D6FB-0BED-C2D5-9DE6B5FAE31E}"/>
              </a:ext>
            </a:extLst>
          </p:cNvPr>
          <p:cNvPicPr>
            <a:picLocks noChangeAspect="1"/>
          </p:cNvPicPr>
          <p:nvPr/>
        </p:nvPicPr>
        <p:blipFill>
          <a:blip r:embed="rId5"/>
          <a:stretch>
            <a:fillRect/>
          </a:stretch>
        </p:blipFill>
        <p:spPr>
          <a:xfrm>
            <a:off x="3975249" y="2483326"/>
            <a:ext cx="4551636" cy="4346769"/>
          </a:xfrm>
          <a:prstGeom prst="rect">
            <a:avLst/>
          </a:prstGeom>
        </p:spPr>
      </p:pic>
    </p:spTree>
    <p:extLst>
      <p:ext uri="{BB962C8B-B14F-4D97-AF65-F5344CB8AC3E}">
        <p14:creationId xmlns:p14="http://schemas.microsoft.com/office/powerpoint/2010/main" val="31702155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17" presetClass="entr" presetSubtype="10" fill="hold" nodeType="withEffect">
                                  <p:stCondLst>
                                    <p:cond delay="100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p:cTn id="1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2" presetClass="entr" presetSubtype="12"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61950" y="155760"/>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9" name="TextBox 8">
            <a:extLst>
              <a:ext uri="{FF2B5EF4-FFF2-40B4-BE49-F238E27FC236}">
                <a16:creationId xmlns:a16="http://schemas.microsoft.com/office/drawing/2014/main" id="{D8B1C5AC-42CC-1F77-81F2-B3F5AEBEC61D}"/>
              </a:ext>
            </a:extLst>
          </p:cNvPr>
          <p:cNvSpPr txBox="1"/>
          <p:nvPr/>
        </p:nvSpPr>
        <p:spPr>
          <a:xfrm>
            <a:off x="266008" y="155760"/>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0" name="Rectangle: Rounded Corners 22">
            <a:extLst>
              <a:ext uri="{FF2B5EF4-FFF2-40B4-BE49-F238E27FC236}">
                <a16:creationId xmlns:a16="http://schemas.microsoft.com/office/drawing/2014/main" id="{37F001D6-469C-9050-A755-0FB4B3FA13C6}"/>
              </a:ext>
            </a:extLst>
          </p:cNvPr>
          <p:cNvSpPr/>
          <p:nvPr/>
        </p:nvSpPr>
        <p:spPr>
          <a:xfrm>
            <a:off x="495917" y="1376156"/>
            <a:ext cx="4967534" cy="1569660"/>
          </a:xfrm>
          <a:custGeom>
            <a:avLst/>
            <a:gdLst>
              <a:gd name="connsiteX0" fmla="*/ 0 w 4967534"/>
              <a:gd name="connsiteY0" fmla="*/ 261615 h 1569660"/>
              <a:gd name="connsiteX1" fmla="*/ 261615 w 4967534"/>
              <a:gd name="connsiteY1" fmla="*/ 0 h 1569660"/>
              <a:gd name="connsiteX2" fmla="*/ 4705919 w 4967534"/>
              <a:gd name="connsiteY2" fmla="*/ 0 h 1569660"/>
              <a:gd name="connsiteX3" fmla="*/ 4967534 w 4967534"/>
              <a:gd name="connsiteY3" fmla="*/ 261615 h 1569660"/>
              <a:gd name="connsiteX4" fmla="*/ 4967534 w 4967534"/>
              <a:gd name="connsiteY4" fmla="*/ 1308045 h 1569660"/>
              <a:gd name="connsiteX5" fmla="*/ 4705919 w 4967534"/>
              <a:gd name="connsiteY5" fmla="*/ 1569660 h 1569660"/>
              <a:gd name="connsiteX6" fmla="*/ 261615 w 4967534"/>
              <a:gd name="connsiteY6" fmla="*/ 1569660 h 1569660"/>
              <a:gd name="connsiteX7" fmla="*/ 0 w 4967534"/>
              <a:gd name="connsiteY7" fmla="*/ 1308045 h 1569660"/>
              <a:gd name="connsiteX8" fmla="*/ 0 w 4967534"/>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7534" h="1569660" fill="none" extrusionOk="0">
                <a:moveTo>
                  <a:pt x="0" y="261615"/>
                </a:moveTo>
                <a:cubicBezTo>
                  <a:pt x="2645" y="100067"/>
                  <a:pt x="96136" y="11622"/>
                  <a:pt x="261615" y="0"/>
                </a:cubicBezTo>
                <a:cubicBezTo>
                  <a:pt x="1061456" y="-73180"/>
                  <a:pt x="2758004" y="86135"/>
                  <a:pt x="4705919" y="0"/>
                </a:cubicBezTo>
                <a:cubicBezTo>
                  <a:pt x="4853283" y="857"/>
                  <a:pt x="4958805" y="113208"/>
                  <a:pt x="4967534" y="261615"/>
                </a:cubicBezTo>
                <a:cubicBezTo>
                  <a:pt x="4893997" y="382337"/>
                  <a:pt x="4914816" y="872579"/>
                  <a:pt x="4967534" y="1308045"/>
                </a:cubicBezTo>
                <a:cubicBezTo>
                  <a:pt x="4949111" y="1450528"/>
                  <a:pt x="4861844" y="1555321"/>
                  <a:pt x="4705919" y="1569660"/>
                </a:cubicBezTo>
                <a:cubicBezTo>
                  <a:pt x="3716209" y="1614520"/>
                  <a:pt x="818327" y="1687282"/>
                  <a:pt x="261615" y="1569660"/>
                </a:cubicBezTo>
                <a:cubicBezTo>
                  <a:pt x="109750" y="1585467"/>
                  <a:pt x="14884" y="1443945"/>
                  <a:pt x="0" y="1308045"/>
                </a:cubicBezTo>
                <a:cubicBezTo>
                  <a:pt x="68935" y="1014791"/>
                  <a:pt x="45316" y="509538"/>
                  <a:pt x="0" y="261615"/>
                </a:cubicBezTo>
                <a:close/>
              </a:path>
              <a:path w="4967534" h="1569660" stroke="0" extrusionOk="0">
                <a:moveTo>
                  <a:pt x="0" y="261615"/>
                </a:moveTo>
                <a:cubicBezTo>
                  <a:pt x="346" y="119323"/>
                  <a:pt x="115370" y="-2223"/>
                  <a:pt x="261615" y="0"/>
                </a:cubicBezTo>
                <a:cubicBezTo>
                  <a:pt x="2272594" y="33707"/>
                  <a:pt x="3138849" y="-162475"/>
                  <a:pt x="4705919" y="0"/>
                </a:cubicBezTo>
                <a:cubicBezTo>
                  <a:pt x="4871313" y="-6422"/>
                  <a:pt x="4948345" y="131492"/>
                  <a:pt x="4967534" y="261615"/>
                </a:cubicBezTo>
                <a:cubicBezTo>
                  <a:pt x="4909025" y="440283"/>
                  <a:pt x="4897532" y="1022150"/>
                  <a:pt x="4967534" y="1308045"/>
                </a:cubicBezTo>
                <a:cubicBezTo>
                  <a:pt x="4971772" y="1456072"/>
                  <a:pt x="4844091" y="1566576"/>
                  <a:pt x="4705919" y="1569660"/>
                </a:cubicBezTo>
                <a:cubicBezTo>
                  <a:pt x="2800576" y="1622511"/>
                  <a:pt x="2156949" y="1691942"/>
                  <a:pt x="261615" y="1569660"/>
                </a:cubicBezTo>
                <a:cubicBezTo>
                  <a:pt x="120068" y="1585805"/>
                  <a:pt x="14432" y="1453820"/>
                  <a:pt x="0" y="1308045"/>
                </a:cubicBezTo>
                <a:cubicBezTo>
                  <a:pt x="-16169" y="993743"/>
                  <a:pt x="11281" y="667187"/>
                  <a:pt x="0" y="261615"/>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pic>
        <p:nvPicPr>
          <p:cNvPr id="11" name="Picture 4" descr="Number 0 to 9 with math symbol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9606" b="67929"/>
          <a:stretch/>
        </p:blipFill>
        <p:spPr bwMode="auto">
          <a:xfrm>
            <a:off x="488432" y="1598402"/>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45343" y="1376155"/>
            <a:ext cx="3856737" cy="156966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Trường bạn nhỏ tổ chức ngày hội nhân dịp gì?</a:t>
            </a:r>
            <a:endParaRPr lang="en-US" sz="3200" dirty="0">
              <a:latin typeface="Calibri" panose="020F0502020204030204" pitchFamily="34" charset="0"/>
              <a:cs typeface="Calibri" panose="020F0502020204030204" pitchFamily="34" charset="0"/>
            </a:endParaRPr>
          </a:p>
        </p:txBody>
      </p:sp>
      <p:sp>
        <p:nvSpPr>
          <p:cNvPr id="14" name="Rectangle: Rounded Corners 22">
            <a:extLst>
              <a:ext uri="{FF2B5EF4-FFF2-40B4-BE49-F238E27FC236}">
                <a16:creationId xmlns:a16="http://schemas.microsoft.com/office/drawing/2014/main" id="{37F001D6-469C-9050-A755-0FB4B3FA13C6}"/>
              </a:ext>
            </a:extLst>
          </p:cNvPr>
          <p:cNvSpPr/>
          <p:nvPr/>
        </p:nvSpPr>
        <p:spPr>
          <a:xfrm>
            <a:off x="578425" y="3188198"/>
            <a:ext cx="5224798" cy="1209290"/>
          </a:xfrm>
          <a:custGeom>
            <a:avLst/>
            <a:gdLst>
              <a:gd name="connsiteX0" fmla="*/ 0 w 5224798"/>
              <a:gd name="connsiteY0" fmla="*/ 201552 h 1209290"/>
              <a:gd name="connsiteX1" fmla="*/ 201552 w 5224798"/>
              <a:gd name="connsiteY1" fmla="*/ 0 h 1209290"/>
              <a:gd name="connsiteX2" fmla="*/ 5023246 w 5224798"/>
              <a:gd name="connsiteY2" fmla="*/ 0 h 1209290"/>
              <a:gd name="connsiteX3" fmla="*/ 5224798 w 5224798"/>
              <a:gd name="connsiteY3" fmla="*/ 201552 h 1209290"/>
              <a:gd name="connsiteX4" fmla="*/ 5224798 w 5224798"/>
              <a:gd name="connsiteY4" fmla="*/ 1007738 h 1209290"/>
              <a:gd name="connsiteX5" fmla="*/ 5023246 w 5224798"/>
              <a:gd name="connsiteY5" fmla="*/ 1209290 h 1209290"/>
              <a:gd name="connsiteX6" fmla="*/ 201552 w 5224798"/>
              <a:gd name="connsiteY6" fmla="*/ 1209290 h 1209290"/>
              <a:gd name="connsiteX7" fmla="*/ 0 w 5224798"/>
              <a:gd name="connsiteY7" fmla="*/ 1007738 h 1209290"/>
              <a:gd name="connsiteX8" fmla="*/ 0 w 5224798"/>
              <a:gd name="connsiteY8" fmla="*/ 201552 h 12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4798" h="1209290" fill="none" extrusionOk="0">
                <a:moveTo>
                  <a:pt x="0" y="201552"/>
                </a:moveTo>
                <a:cubicBezTo>
                  <a:pt x="2973" y="71062"/>
                  <a:pt x="76217" y="7762"/>
                  <a:pt x="201552" y="0"/>
                </a:cubicBezTo>
                <a:cubicBezTo>
                  <a:pt x="1355932" y="-73180"/>
                  <a:pt x="3734799" y="86135"/>
                  <a:pt x="5023246" y="0"/>
                </a:cubicBezTo>
                <a:cubicBezTo>
                  <a:pt x="5137106" y="758"/>
                  <a:pt x="5215171" y="85914"/>
                  <a:pt x="5224798" y="201552"/>
                </a:cubicBezTo>
                <a:cubicBezTo>
                  <a:pt x="5157091" y="550013"/>
                  <a:pt x="5215230" y="642069"/>
                  <a:pt x="5224798" y="1007738"/>
                </a:cubicBezTo>
                <a:cubicBezTo>
                  <a:pt x="5208093" y="1117236"/>
                  <a:pt x="5148120" y="1192292"/>
                  <a:pt x="5023246" y="1209290"/>
                </a:cubicBezTo>
                <a:cubicBezTo>
                  <a:pt x="4066961" y="1254150"/>
                  <a:pt x="2237302" y="1326912"/>
                  <a:pt x="201552" y="1209290"/>
                </a:cubicBezTo>
                <a:cubicBezTo>
                  <a:pt x="82136" y="1226647"/>
                  <a:pt x="10907" y="1112760"/>
                  <a:pt x="0" y="1007738"/>
                </a:cubicBezTo>
                <a:cubicBezTo>
                  <a:pt x="23861" y="807323"/>
                  <a:pt x="67590" y="389992"/>
                  <a:pt x="0" y="201552"/>
                </a:cubicBezTo>
                <a:close/>
              </a:path>
              <a:path w="5224798" h="1209290" stroke="0" extrusionOk="0">
                <a:moveTo>
                  <a:pt x="0" y="201552"/>
                </a:moveTo>
                <a:cubicBezTo>
                  <a:pt x="690" y="94614"/>
                  <a:pt x="85299" y="-6244"/>
                  <a:pt x="201552" y="0"/>
                </a:cubicBezTo>
                <a:cubicBezTo>
                  <a:pt x="771557" y="33707"/>
                  <a:pt x="2888907" y="-162475"/>
                  <a:pt x="5023246" y="0"/>
                </a:cubicBezTo>
                <a:cubicBezTo>
                  <a:pt x="5137854" y="-1012"/>
                  <a:pt x="5216832" y="96201"/>
                  <a:pt x="5224798" y="201552"/>
                </a:cubicBezTo>
                <a:cubicBezTo>
                  <a:pt x="5198040" y="316355"/>
                  <a:pt x="5279163" y="896117"/>
                  <a:pt x="5224798" y="1007738"/>
                </a:cubicBezTo>
                <a:cubicBezTo>
                  <a:pt x="5231975" y="1125048"/>
                  <a:pt x="5119466" y="1201917"/>
                  <a:pt x="5023246" y="1209290"/>
                </a:cubicBezTo>
                <a:cubicBezTo>
                  <a:pt x="4233677" y="1262141"/>
                  <a:pt x="2435774" y="1331572"/>
                  <a:pt x="201552" y="1209290"/>
                </a:cubicBezTo>
                <a:cubicBezTo>
                  <a:pt x="91108" y="1214071"/>
                  <a:pt x="13822" y="1120287"/>
                  <a:pt x="0" y="1007738"/>
                </a:cubicBezTo>
                <a:cubicBezTo>
                  <a:pt x="-4333" y="681900"/>
                  <a:pt x="-29998" y="552058"/>
                  <a:pt x="0" y="201552"/>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pic>
        <p:nvPicPr>
          <p:cNvPr id="15" name="Picture 4" descr="Number 0 to 9 with math symbol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462" t="-550" r="59144" b="68479"/>
          <a:stretch/>
        </p:blipFill>
        <p:spPr bwMode="auto">
          <a:xfrm>
            <a:off x="584846" y="3305179"/>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411631" y="3226620"/>
            <a:ext cx="4225767" cy="1077218"/>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Mỗi gian hàng có gì thú vị?</a:t>
            </a:r>
            <a:endParaRPr lang="en-US" sz="3200" dirty="0">
              <a:latin typeface="Calibri" panose="020F0502020204030204" pitchFamily="34" charset="0"/>
              <a:cs typeface="Calibri" panose="020F0502020204030204" pitchFamily="34" charset="0"/>
            </a:endParaRPr>
          </a:p>
        </p:txBody>
      </p:sp>
      <p:sp>
        <p:nvSpPr>
          <p:cNvPr id="17" name="Rectangle: Rounded Corners 22">
            <a:extLst>
              <a:ext uri="{FF2B5EF4-FFF2-40B4-BE49-F238E27FC236}">
                <a16:creationId xmlns:a16="http://schemas.microsoft.com/office/drawing/2014/main" id="{37F001D6-469C-9050-A755-0FB4B3FA13C6}"/>
              </a:ext>
            </a:extLst>
          </p:cNvPr>
          <p:cNvSpPr/>
          <p:nvPr/>
        </p:nvSpPr>
        <p:spPr>
          <a:xfrm>
            <a:off x="5864594" y="1376155"/>
            <a:ext cx="5472964" cy="1142347"/>
          </a:xfrm>
          <a:custGeom>
            <a:avLst/>
            <a:gdLst>
              <a:gd name="connsiteX0" fmla="*/ 0 w 5472964"/>
              <a:gd name="connsiteY0" fmla="*/ 190395 h 1142347"/>
              <a:gd name="connsiteX1" fmla="*/ 190395 w 5472964"/>
              <a:gd name="connsiteY1" fmla="*/ 0 h 1142347"/>
              <a:gd name="connsiteX2" fmla="*/ 5282569 w 5472964"/>
              <a:gd name="connsiteY2" fmla="*/ 0 h 1142347"/>
              <a:gd name="connsiteX3" fmla="*/ 5472964 w 5472964"/>
              <a:gd name="connsiteY3" fmla="*/ 190395 h 1142347"/>
              <a:gd name="connsiteX4" fmla="*/ 5472964 w 5472964"/>
              <a:gd name="connsiteY4" fmla="*/ 951952 h 1142347"/>
              <a:gd name="connsiteX5" fmla="*/ 5282569 w 5472964"/>
              <a:gd name="connsiteY5" fmla="*/ 1142347 h 1142347"/>
              <a:gd name="connsiteX6" fmla="*/ 190395 w 5472964"/>
              <a:gd name="connsiteY6" fmla="*/ 1142347 h 1142347"/>
              <a:gd name="connsiteX7" fmla="*/ 0 w 5472964"/>
              <a:gd name="connsiteY7" fmla="*/ 951952 h 1142347"/>
              <a:gd name="connsiteX8" fmla="*/ 0 w 5472964"/>
              <a:gd name="connsiteY8" fmla="*/ 190395 h 114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964" h="1142347" fill="none" extrusionOk="0">
                <a:moveTo>
                  <a:pt x="0" y="190395"/>
                </a:moveTo>
                <a:cubicBezTo>
                  <a:pt x="2590" y="68538"/>
                  <a:pt x="77763" y="4141"/>
                  <a:pt x="190395" y="0"/>
                </a:cubicBezTo>
                <a:cubicBezTo>
                  <a:pt x="1921695" y="-73180"/>
                  <a:pt x="2812707" y="86135"/>
                  <a:pt x="5282569" y="0"/>
                </a:cubicBezTo>
                <a:cubicBezTo>
                  <a:pt x="5397992" y="3058"/>
                  <a:pt x="5469368" y="83628"/>
                  <a:pt x="5472964" y="190395"/>
                </a:cubicBezTo>
                <a:cubicBezTo>
                  <a:pt x="5409562" y="299462"/>
                  <a:pt x="5486361" y="655925"/>
                  <a:pt x="5472964" y="951952"/>
                </a:cubicBezTo>
                <a:cubicBezTo>
                  <a:pt x="5458077" y="1055485"/>
                  <a:pt x="5389309" y="1140357"/>
                  <a:pt x="5282569" y="1142347"/>
                </a:cubicBezTo>
                <a:cubicBezTo>
                  <a:pt x="3353230" y="1187207"/>
                  <a:pt x="2183477" y="1259969"/>
                  <a:pt x="190395" y="1142347"/>
                </a:cubicBezTo>
                <a:cubicBezTo>
                  <a:pt x="77764" y="1158370"/>
                  <a:pt x="6111" y="1053578"/>
                  <a:pt x="0" y="951952"/>
                </a:cubicBezTo>
                <a:cubicBezTo>
                  <a:pt x="51819" y="788019"/>
                  <a:pt x="-54748" y="427274"/>
                  <a:pt x="0" y="190395"/>
                </a:cubicBezTo>
                <a:close/>
              </a:path>
              <a:path w="5472964" h="1142347" stroke="0" extrusionOk="0">
                <a:moveTo>
                  <a:pt x="0" y="190395"/>
                </a:moveTo>
                <a:cubicBezTo>
                  <a:pt x="301" y="87148"/>
                  <a:pt x="82732" y="-3174"/>
                  <a:pt x="190395" y="0"/>
                </a:cubicBezTo>
                <a:cubicBezTo>
                  <a:pt x="1064603" y="33707"/>
                  <a:pt x="3964356" y="-162475"/>
                  <a:pt x="5282569" y="0"/>
                </a:cubicBezTo>
                <a:cubicBezTo>
                  <a:pt x="5396469" y="-2687"/>
                  <a:pt x="5463014" y="92691"/>
                  <a:pt x="5472964" y="190395"/>
                </a:cubicBezTo>
                <a:cubicBezTo>
                  <a:pt x="5493697" y="457868"/>
                  <a:pt x="5459102" y="607851"/>
                  <a:pt x="5472964" y="951952"/>
                </a:cubicBezTo>
                <a:cubicBezTo>
                  <a:pt x="5480034" y="1063010"/>
                  <a:pt x="5374470" y="1135874"/>
                  <a:pt x="5282569" y="1142347"/>
                </a:cubicBezTo>
                <a:cubicBezTo>
                  <a:pt x="3921441" y="1195198"/>
                  <a:pt x="2076151" y="1264629"/>
                  <a:pt x="190395" y="1142347"/>
                </a:cubicBezTo>
                <a:cubicBezTo>
                  <a:pt x="88033" y="1157671"/>
                  <a:pt x="18442" y="1058751"/>
                  <a:pt x="0" y="951952"/>
                </a:cubicBezTo>
                <a:cubicBezTo>
                  <a:pt x="-62241" y="671787"/>
                  <a:pt x="24451" y="475124"/>
                  <a:pt x="0" y="190395"/>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18" name="TextBox 17"/>
          <p:cNvSpPr txBox="1"/>
          <p:nvPr/>
        </p:nvSpPr>
        <p:spPr>
          <a:xfrm>
            <a:off x="6637332" y="1410944"/>
            <a:ext cx="4700226" cy="1077218"/>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Em thích nhất gian hàng nào?</a:t>
            </a:r>
            <a:endParaRPr lang="en-US" sz="3200" dirty="0">
              <a:latin typeface="Calibri" panose="020F0502020204030204" pitchFamily="34" charset="0"/>
              <a:cs typeface="Calibri" panose="020F0502020204030204" pitchFamily="34" charset="0"/>
            </a:endParaRPr>
          </a:p>
        </p:txBody>
      </p:sp>
      <p:pic>
        <p:nvPicPr>
          <p:cNvPr id="19" name="Picture 4" descr="Number 0 to 9 with math symbol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8651" t="549" r="40955" b="67380"/>
          <a:stretch/>
        </p:blipFill>
        <p:spPr bwMode="auto">
          <a:xfrm>
            <a:off x="5803223" y="1443746"/>
            <a:ext cx="989927" cy="920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511" t="29028" r="67444" b="64165"/>
          <a:stretch/>
        </p:blipFill>
        <p:spPr>
          <a:xfrm>
            <a:off x="453178" y="4590887"/>
            <a:ext cx="1916906" cy="1565473"/>
          </a:xfrm>
          <a:prstGeom prst="rect">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33999" t="29028" r="47956" b="64165"/>
          <a:stretch/>
        </p:blipFill>
        <p:spPr>
          <a:xfrm>
            <a:off x="2358471" y="4641694"/>
            <a:ext cx="1580224" cy="1290516"/>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53272" t="28796" r="28683" b="64397"/>
          <a:stretch/>
        </p:blipFill>
        <p:spPr>
          <a:xfrm>
            <a:off x="3938695" y="4546972"/>
            <a:ext cx="1657632" cy="1353732"/>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69464" t="28035" r="12491" b="65158"/>
          <a:stretch/>
        </p:blipFill>
        <p:spPr>
          <a:xfrm>
            <a:off x="5402080" y="4590887"/>
            <a:ext cx="1329699" cy="1085920"/>
          </a:xfrm>
          <a:prstGeom prst="rect">
            <a:avLst/>
          </a:prstGeom>
        </p:spPr>
      </p:pic>
      <p:sp>
        <p:nvSpPr>
          <p:cNvPr id="30" name="Rectangle: Rounded Corners 22">
            <a:extLst>
              <a:ext uri="{FF2B5EF4-FFF2-40B4-BE49-F238E27FC236}">
                <a16:creationId xmlns:a16="http://schemas.microsoft.com/office/drawing/2014/main" id="{37F001D6-469C-9050-A755-0FB4B3FA13C6}"/>
              </a:ext>
            </a:extLst>
          </p:cNvPr>
          <p:cNvSpPr/>
          <p:nvPr/>
        </p:nvSpPr>
        <p:spPr>
          <a:xfrm>
            <a:off x="6137244" y="3191831"/>
            <a:ext cx="5472964" cy="1523044"/>
          </a:xfrm>
          <a:custGeom>
            <a:avLst/>
            <a:gdLst>
              <a:gd name="connsiteX0" fmla="*/ 0 w 5472964"/>
              <a:gd name="connsiteY0" fmla="*/ 253846 h 1523044"/>
              <a:gd name="connsiteX1" fmla="*/ 253846 w 5472964"/>
              <a:gd name="connsiteY1" fmla="*/ 0 h 1523044"/>
              <a:gd name="connsiteX2" fmla="*/ 5219118 w 5472964"/>
              <a:gd name="connsiteY2" fmla="*/ 0 h 1523044"/>
              <a:gd name="connsiteX3" fmla="*/ 5472964 w 5472964"/>
              <a:gd name="connsiteY3" fmla="*/ 253846 h 1523044"/>
              <a:gd name="connsiteX4" fmla="*/ 5472964 w 5472964"/>
              <a:gd name="connsiteY4" fmla="*/ 1269198 h 1523044"/>
              <a:gd name="connsiteX5" fmla="*/ 5219118 w 5472964"/>
              <a:gd name="connsiteY5" fmla="*/ 1523044 h 1523044"/>
              <a:gd name="connsiteX6" fmla="*/ 253846 w 5472964"/>
              <a:gd name="connsiteY6" fmla="*/ 1523044 h 1523044"/>
              <a:gd name="connsiteX7" fmla="*/ 0 w 5472964"/>
              <a:gd name="connsiteY7" fmla="*/ 1269198 h 1523044"/>
              <a:gd name="connsiteX8" fmla="*/ 0 w 5472964"/>
              <a:gd name="connsiteY8" fmla="*/ 253846 h 15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964" h="1523044" fill="none" extrusionOk="0">
                <a:moveTo>
                  <a:pt x="0" y="253846"/>
                </a:moveTo>
                <a:cubicBezTo>
                  <a:pt x="2352" y="98483"/>
                  <a:pt x="111063" y="1433"/>
                  <a:pt x="253846" y="0"/>
                </a:cubicBezTo>
                <a:cubicBezTo>
                  <a:pt x="1041396" y="-73180"/>
                  <a:pt x="3818493" y="86135"/>
                  <a:pt x="5219118" y="0"/>
                </a:cubicBezTo>
                <a:cubicBezTo>
                  <a:pt x="5372593" y="3954"/>
                  <a:pt x="5460220" y="107927"/>
                  <a:pt x="5472964" y="253846"/>
                </a:cubicBezTo>
                <a:cubicBezTo>
                  <a:pt x="5438557" y="531173"/>
                  <a:pt x="5393099" y="1056010"/>
                  <a:pt x="5472964" y="1269198"/>
                </a:cubicBezTo>
                <a:cubicBezTo>
                  <a:pt x="5457705" y="1407734"/>
                  <a:pt x="5374399" y="1504134"/>
                  <a:pt x="5219118" y="1523044"/>
                </a:cubicBezTo>
                <a:cubicBezTo>
                  <a:pt x="3899470" y="1567904"/>
                  <a:pt x="1153433" y="1640666"/>
                  <a:pt x="253846" y="1523044"/>
                </a:cubicBezTo>
                <a:cubicBezTo>
                  <a:pt x="106294" y="1538804"/>
                  <a:pt x="5231" y="1406375"/>
                  <a:pt x="0" y="1269198"/>
                </a:cubicBezTo>
                <a:cubicBezTo>
                  <a:pt x="61974" y="923883"/>
                  <a:pt x="65432" y="511428"/>
                  <a:pt x="0" y="253846"/>
                </a:cubicBezTo>
                <a:close/>
              </a:path>
              <a:path w="5472964" h="1523044" stroke="0" extrusionOk="0">
                <a:moveTo>
                  <a:pt x="0" y="253846"/>
                </a:moveTo>
                <a:cubicBezTo>
                  <a:pt x="2186" y="127510"/>
                  <a:pt x="99621" y="-17737"/>
                  <a:pt x="253846" y="0"/>
                </a:cubicBezTo>
                <a:cubicBezTo>
                  <a:pt x="1040799" y="33707"/>
                  <a:pt x="2859000" y="-162475"/>
                  <a:pt x="5219118" y="0"/>
                </a:cubicBezTo>
                <a:cubicBezTo>
                  <a:pt x="5362064" y="-845"/>
                  <a:pt x="5464956" y="119645"/>
                  <a:pt x="5472964" y="253846"/>
                </a:cubicBezTo>
                <a:cubicBezTo>
                  <a:pt x="5467821" y="719593"/>
                  <a:pt x="5529612" y="928417"/>
                  <a:pt x="5472964" y="1269198"/>
                </a:cubicBezTo>
                <a:cubicBezTo>
                  <a:pt x="5493095" y="1426210"/>
                  <a:pt x="5355592" y="1521226"/>
                  <a:pt x="5219118" y="1523044"/>
                </a:cubicBezTo>
                <a:cubicBezTo>
                  <a:pt x="4293383" y="1575895"/>
                  <a:pt x="2270805" y="1645326"/>
                  <a:pt x="253846" y="1523044"/>
                </a:cubicBezTo>
                <a:cubicBezTo>
                  <a:pt x="116859" y="1540668"/>
                  <a:pt x="22899" y="1411438"/>
                  <a:pt x="0" y="1269198"/>
                </a:cubicBezTo>
                <a:cubicBezTo>
                  <a:pt x="-63803" y="872314"/>
                  <a:pt x="-81614" y="674325"/>
                  <a:pt x="0" y="253846"/>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31" name="TextBox 30"/>
          <p:cNvSpPr txBox="1"/>
          <p:nvPr/>
        </p:nvSpPr>
        <p:spPr>
          <a:xfrm>
            <a:off x="6909982" y="3226620"/>
            <a:ext cx="4700226" cy="156966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Vì sao bạn nhỏ cảm thấy không khí hội xuân ngập tràn yêu thương?</a:t>
            </a:r>
            <a:endParaRPr lang="en-US" sz="3200" dirty="0">
              <a:latin typeface="Calibri" panose="020F0502020204030204" pitchFamily="34" charset="0"/>
              <a:cs typeface="Calibri" panose="020F0502020204030204" pitchFamily="34" charset="0"/>
            </a:endParaRPr>
          </a:p>
        </p:txBody>
      </p:sp>
      <p:pic>
        <p:nvPicPr>
          <p:cNvPr id="32" name="Picture 4" descr="Number 0 to 9 with math symbol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863" t="-1775" r="20743" b="69704"/>
          <a:stretch/>
        </p:blipFill>
        <p:spPr bwMode="auto">
          <a:xfrm>
            <a:off x="6080876" y="3278847"/>
            <a:ext cx="989927" cy="92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23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par>
                                <p:cTn id="23" presetID="1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up)">
                                      <p:cBhvr>
                                        <p:cTn id="30" dur="500"/>
                                        <p:tgtEl>
                                          <p:spTgt spid="14"/>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p:tgtEl>
                                          <p:spTgt spid="16"/>
                                        </p:tgtEl>
                                        <p:attrNameLst>
                                          <p:attrName>ppt_y</p:attrName>
                                        </p:attrNameLst>
                                      </p:cBhvr>
                                      <p:tavLst>
                                        <p:tav tm="0">
                                          <p:val>
                                            <p:strVal val="#ppt_y+#ppt_h*1.125000"/>
                                          </p:val>
                                        </p:tav>
                                        <p:tav tm="100000">
                                          <p:val>
                                            <p:strVal val="#ppt_y"/>
                                          </p:val>
                                        </p:tav>
                                      </p:tavLst>
                                    </p:anim>
                                    <p:animEffect transition="in" filter="wipe(up)">
                                      <p:cBhvr>
                                        <p:cTn id="34" dur="500"/>
                                        <p:tgtEl>
                                          <p:spTgt spid="16"/>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p:tgtEl>
                                          <p:spTgt spid="17"/>
                                        </p:tgtEl>
                                        <p:attrNameLst>
                                          <p:attrName>ppt_y</p:attrName>
                                        </p:attrNameLst>
                                      </p:cBhvr>
                                      <p:tavLst>
                                        <p:tav tm="0">
                                          <p:val>
                                            <p:strVal val="#ppt_y+#ppt_h*1.125000"/>
                                          </p:val>
                                        </p:tav>
                                        <p:tav tm="100000">
                                          <p:val>
                                            <p:strVal val="#ppt_y"/>
                                          </p:val>
                                        </p:tav>
                                      </p:tavLst>
                                    </p:anim>
                                    <p:animEffect transition="in" filter="wipe(up)">
                                      <p:cBhvr>
                                        <p:cTn id="42" dur="500"/>
                                        <p:tgtEl>
                                          <p:spTgt spid="17"/>
                                        </p:tgtEl>
                                      </p:cBhvr>
                                    </p:animEffect>
                                  </p:childTnLst>
                                </p:cTn>
                              </p:par>
                              <p:par>
                                <p:cTn id="43" presetID="1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p:tgtEl>
                                          <p:spTgt spid="19"/>
                                        </p:tgtEl>
                                        <p:attrNameLst>
                                          <p:attrName>ppt_y</p:attrName>
                                        </p:attrNameLst>
                                      </p:cBhvr>
                                      <p:tavLst>
                                        <p:tav tm="0">
                                          <p:val>
                                            <p:strVal val="#ppt_y+#ppt_h*1.125000"/>
                                          </p:val>
                                        </p:tav>
                                        <p:tav tm="100000">
                                          <p:val>
                                            <p:strVal val="#ppt_y"/>
                                          </p:val>
                                        </p:tav>
                                      </p:tavLst>
                                    </p:anim>
                                    <p:animEffect transition="in" filter="wipe(up)">
                                      <p:cBhvr>
                                        <p:cTn id="46" dur="500"/>
                                        <p:tgtEl>
                                          <p:spTgt spid="19"/>
                                        </p:tgtEl>
                                      </p:cBhvr>
                                    </p:animEffect>
                                  </p:childTnLst>
                                </p:cTn>
                              </p:par>
                              <p:par>
                                <p:cTn id="47" presetID="9"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dissolve">
                                      <p:cBhvr>
                                        <p:cTn id="49" dur="500"/>
                                        <p:tgtEl>
                                          <p:spTgt spid="27"/>
                                        </p:tgtEl>
                                      </p:cBhvr>
                                    </p:animEffect>
                                  </p:childTnLst>
                                </p:cTn>
                              </p:par>
                              <p:par>
                                <p:cTn id="50" presetID="9"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dissolve">
                                      <p:cBhvr>
                                        <p:cTn id="52" dur="500"/>
                                        <p:tgtEl>
                                          <p:spTgt spid="2"/>
                                        </p:tgtEl>
                                      </p:cBhvr>
                                    </p:animEffect>
                                  </p:childTnLst>
                                </p:cTn>
                              </p:par>
                              <p:par>
                                <p:cTn id="53" presetID="9"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dissolve">
                                      <p:cBhvr>
                                        <p:cTn id="55" dur="500"/>
                                        <p:tgtEl>
                                          <p:spTgt spid="29"/>
                                        </p:tgtEl>
                                      </p:cBhvr>
                                    </p:animEffect>
                                  </p:childTnLst>
                                </p:cTn>
                              </p:par>
                              <p:par>
                                <p:cTn id="56" presetID="9"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dissolve">
                                      <p:cBhvr>
                                        <p:cTn id="58" dur="500"/>
                                        <p:tgtEl>
                                          <p:spTgt spid="28"/>
                                        </p:tgtEl>
                                      </p:cBhvr>
                                    </p:animEffect>
                                  </p:childTnLst>
                                </p:cTn>
                              </p:par>
                              <p:par>
                                <p:cTn id="59" presetID="12" presetClass="entr" presetSubtype="4"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p:tgtEl>
                                          <p:spTgt spid="31"/>
                                        </p:tgtEl>
                                        <p:attrNameLst>
                                          <p:attrName>ppt_y</p:attrName>
                                        </p:attrNameLst>
                                      </p:cBhvr>
                                      <p:tavLst>
                                        <p:tav tm="0">
                                          <p:val>
                                            <p:strVal val="#ppt_y+#ppt_h*1.125000"/>
                                          </p:val>
                                        </p:tav>
                                        <p:tav tm="100000">
                                          <p:val>
                                            <p:strVal val="#ppt_y"/>
                                          </p:val>
                                        </p:tav>
                                      </p:tavLst>
                                    </p:anim>
                                    <p:animEffect transition="in" filter="wipe(up)">
                                      <p:cBhvr>
                                        <p:cTn id="62" dur="500"/>
                                        <p:tgtEl>
                                          <p:spTgt spid="31"/>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p:tgtEl>
                                          <p:spTgt spid="30"/>
                                        </p:tgtEl>
                                        <p:attrNameLst>
                                          <p:attrName>ppt_y</p:attrName>
                                        </p:attrNameLst>
                                      </p:cBhvr>
                                      <p:tavLst>
                                        <p:tav tm="0">
                                          <p:val>
                                            <p:strVal val="#ppt_y+#ppt_h*1.125000"/>
                                          </p:val>
                                        </p:tav>
                                        <p:tav tm="100000">
                                          <p:val>
                                            <p:strVal val="#ppt_y"/>
                                          </p:val>
                                        </p:tav>
                                      </p:tavLst>
                                    </p:anim>
                                    <p:animEffect transition="in" filter="wipe(up)">
                                      <p:cBhvr>
                                        <p:cTn id="66" dur="500"/>
                                        <p:tgtEl>
                                          <p:spTgt spid="30"/>
                                        </p:tgtEl>
                                      </p:cBhvr>
                                    </p:animEffect>
                                  </p:childTnLst>
                                </p:cTn>
                              </p:par>
                              <p:par>
                                <p:cTn id="67" presetID="12" presetClass="entr" presetSubtype="4"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p:tgtEl>
                                          <p:spTgt spid="32"/>
                                        </p:tgtEl>
                                        <p:attrNameLst>
                                          <p:attrName>ppt_y</p:attrName>
                                        </p:attrNameLst>
                                      </p:cBhvr>
                                      <p:tavLst>
                                        <p:tav tm="0">
                                          <p:val>
                                            <p:strVal val="#ppt_y+#ppt_h*1.125000"/>
                                          </p:val>
                                        </p:tav>
                                        <p:tav tm="100000">
                                          <p:val>
                                            <p:strVal val="#ppt_y"/>
                                          </p:val>
                                        </p:tav>
                                      </p:tavLst>
                                    </p:anim>
                                    <p:animEffect transition="in" filter="wipe(up)">
                                      <p:cBhvr>
                                        <p:cTn id="7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4" grpId="0" animBg="1"/>
      <p:bldP spid="16" grpId="0"/>
      <p:bldP spid="17" grpId="0" animBg="1"/>
      <p:bldP spid="18" grpId="0"/>
      <p:bldP spid="30"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3000"/>
          </a:stretch>
        </a:blipFill>
        <a:effectLst/>
      </p:bgPr>
    </p:bg>
    <p:spTree>
      <p:nvGrpSpPr>
        <p:cNvPr id="1" name=""/>
        <p:cNvGrpSpPr/>
        <p:nvPr/>
      </p:nvGrpSpPr>
      <p:grpSpPr>
        <a:xfrm>
          <a:off x="0" y="0"/>
          <a:ext cx="0" cy="0"/>
          <a:chOff x="0" y="0"/>
          <a:chExt cx="0" cy="0"/>
        </a:xfrm>
      </p:grpSpPr>
      <p:sp>
        <p:nvSpPr>
          <p:cNvPr id="12" name="Rectangle: Rounded Corners 2">
            <a:extLst>
              <a:ext uri="{FF2B5EF4-FFF2-40B4-BE49-F238E27FC236}">
                <a16:creationId xmlns:a16="http://schemas.microsoft.com/office/drawing/2014/main" id="{CDAA8C59-C11A-8BB3-F497-035EFB217D67}"/>
              </a:ext>
            </a:extLst>
          </p:cNvPr>
          <p:cNvSpPr/>
          <p:nvPr/>
        </p:nvSpPr>
        <p:spPr>
          <a:xfrm>
            <a:off x="361950" y="155760"/>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3" name="TextBox 12">
            <a:extLst>
              <a:ext uri="{FF2B5EF4-FFF2-40B4-BE49-F238E27FC236}">
                <a16:creationId xmlns:a16="http://schemas.microsoft.com/office/drawing/2014/main" id="{D8B1C5AC-42CC-1F77-81F2-B3F5AEBEC61D}"/>
              </a:ext>
            </a:extLst>
          </p:cNvPr>
          <p:cNvSpPr txBox="1"/>
          <p:nvPr/>
        </p:nvSpPr>
        <p:spPr>
          <a:xfrm>
            <a:off x="266008" y="155760"/>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4" name="Rectangle: Rounded Corners 22">
            <a:extLst>
              <a:ext uri="{FF2B5EF4-FFF2-40B4-BE49-F238E27FC236}">
                <a16:creationId xmlns:a16="http://schemas.microsoft.com/office/drawing/2014/main" id="{37F001D6-469C-9050-A755-0FB4B3FA13C6}"/>
              </a:ext>
            </a:extLst>
          </p:cNvPr>
          <p:cNvSpPr/>
          <p:nvPr/>
        </p:nvSpPr>
        <p:spPr>
          <a:xfrm>
            <a:off x="495917" y="1376156"/>
            <a:ext cx="4967534" cy="1569660"/>
          </a:xfrm>
          <a:custGeom>
            <a:avLst/>
            <a:gdLst>
              <a:gd name="connsiteX0" fmla="*/ 0 w 4967534"/>
              <a:gd name="connsiteY0" fmla="*/ 261615 h 1569660"/>
              <a:gd name="connsiteX1" fmla="*/ 261615 w 4967534"/>
              <a:gd name="connsiteY1" fmla="*/ 0 h 1569660"/>
              <a:gd name="connsiteX2" fmla="*/ 4705919 w 4967534"/>
              <a:gd name="connsiteY2" fmla="*/ 0 h 1569660"/>
              <a:gd name="connsiteX3" fmla="*/ 4967534 w 4967534"/>
              <a:gd name="connsiteY3" fmla="*/ 261615 h 1569660"/>
              <a:gd name="connsiteX4" fmla="*/ 4967534 w 4967534"/>
              <a:gd name="connsiteY4" fmla="*/ 1308045 h 1569660"/>
              <a:gd name="connsiteX5" fmla="*/ 4705919 w 4967534"/>
              <a:gd name="connsiteY5" fmla="*/ 1569660 h 1569660"/>
              <a:gd name="connsiteX6" fmla="*/ 261615 w 4967534"/>
              <a:gd name="connsiteY6" fmla="*/ 1569660 h 1569660"/>
              <a:gd name="connsiteX7" fmla="*/ 0 w 4967534"/>
              <a:gd name="connsiteY7" fmla="*/ 1308045 h 1569660"/>
              <a:gd name="connsiteX8" fmla="*/ 0 w 4967534"/>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7534" h="1569660" fill="none" extrusionOk="0">
                <a:moveTo>
                  <a:pt x="0" y="261615"/>
                </a:moveTo>
                <a:cubicBezTo>
                  <a:pt x="2645" y="100067"/>
                  <a:pt x="96136" y="11622"/>
                  <a:pt x="261615" y="0"/>
                </a:cubicBezTo>
                <a:cubicBezTo>
                  <a:pt x="1061456" y="-73180"/>
                  <a:pt x="2758004" y="86135"/>
                  <a:pt x="4705919" y="0"/>
                </a:cubicBezTo>
                <a:cubicBezTo>
                  <a:pt x="4853283" y="857"/>
                  <a:pt x="4958805" y="113208"/>
                  <a:pt x="4967534" y="261615"/>
                </a:cubicBezTo>
                <a:cubicBezTo>
                  <a:pt x="4893997" y="382337"/>
                  <a:pt x="4914816" y="872579"/>
                  <a:pt x="4967534" y="1308045"/>
                </a:cubicBezTo>
                <a:cubicBezTo>
                  <a:pt x="4949111" y="1450528"/>
                  <a:pt x="4861844" y="1555321"/>
                  <a:pt x="4705919" y="1569660"/>
                </a:cubicBezTo>
                <a:cubicBezTo>
                  <a:pt x="3716209" y="1614520"/>
                  <a:pt x="818327" y="1687282"/>
                  <a:pt x="261615" y="1569660"/>
                </a:cubicBezTo>
                <a:cubicBezTo>
                  <a:pt x="109750" y="1585467"/>
                  <a:pt x="14884" y="1443945"/>
                  <a:pt x="0" y="1308045"/>
                </a:cubicBezTo>
                <a:cubicBezTo>
                  <a:pt x="68935" y="1014791"/>
                  <a:pt x="45316" y="509538"/>
                  <a:pt x="0" y="261615"/>
                </a:cubicBezTo>
                <a:close/>
              </a:path>
              <a:path w="4967534" h="1569660" stroke="0" extrusionOk="0">
                <a:moveTo>
                  <a:pt x="0" y="261615"/>
                </a:moveTo>
                <a:cubicBezTo>
                  <a:pt x="346" y="119323"/>
                  <a:pt x="115370" y="-2223"/>
                  <a:pt x="261615" y="0"/>
                </a:cubicBezTo>
                <a:cubicBezTo>
                  <a:pt x="2272594" y="33707"/>
                  <a:pt x="3138849" y="-162475"/>
                  <a:pt x="4705919" y="0"/>
                </a:cubicBezTo>
                <a:cubicBezTo>
                  <a:pt x="4871313" y="-6422"/>
                  <a:pt x="4948345" y="131492"/>
                  <a:pt x="4967534" y="261615"/>
                </a:cubicBezTo>
                <a:cubicBezTo>
                  <a:pt x="4909025" y="440283"/>
                  <a:pt x="4897532" y="1022150"/>
                  <a:pt x="4967534" y="1308045"/>
                </a:cubicBezTo>
                <a:cubicBezTo>
                  <a:pt x="4971772" y="1456072"/>
                  <a:pt x="4844091" y="1566576"/>
                  <a:pt x="4705919" y="1569660"/>
                </a:cubicBezTo>
                <a:cubicBezTo>
                  <a:pt x="2800576" y="1622511"/>
                  <a:pt x="2156949" y="1691942"/>
                  <a:pt x="261615" y="1569660"/>
                </a:cubicBezTo>
                <a:cubicBezTo>
                  <a:pt x="120068" y="1585805"/>
                  <a:pt x="14432" y="1453820"/>
                  <a:pt x="0" y="1308045"/>
                </a:cubicBezTo>
                <a:cubicBezTo>
                  <a:pt x="-16169" y="993743"/>
                  <a:pt x="11281" y="667187"/>
                  <a:pt x="0" y="261615"/>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pic>
        <p:nvPicPr>
          <p:cNvPr id="15" name="Picture 4" descr="Number 0 to 9 with math symbol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79606" b="67929"/>
          <a:stretch/>
        </p:blipFill>
        <p:spPr bwMode="auto">
          <a:xfrm>
            <a:off x="488432" y="1598402"/>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545343" y="1376155"/>
            <a:ext cx="3856737" cy="156966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Trường bạn nhỏ tổ chức ngày hội nhân dịp gì?</a:t>
            </a:r>
            <a:endParaRPr lang="en-US" sz="3200" dirty="0">
              <a:latin typeface="Calibri" panose="020F0502020204030204" pitchFamily="34" charset="0"/>
              <a:cs typeface="Calibri" panose="020F0502020204030204" pitchFamily="34" charset="0"/>
            </a:endParaRPr>
          </a:p>
        </p:txBody>
      </p:sp>
      <p:sp>
        <p:nvSpPr>
          <p:cNvPr id="18" name="Hình chữ nhật: Góc Tròn 11">
            <a:extLst>
              <a:ext uri="{FF2B5EF4-FFF2-40B4-BE49-F238E27FC236}">
                <a16:creationId xmlns:a16="http://schemas.microsoft.com/office/drawing/2014/main" id="{CEB28ED2-8117-EC46-B05F-6F0AEA0DA4A2}"/>
              </a:ext>
            </a:extLst>
          </p:cNvPr>
          <p:cNvSpPr/>
          <p:nvPr/>
        </p:nvSpPr>
        <p:spPr>
          <a:xfrm>
            <a:off x="660634" y="3714750"/>
            <a:ext cx="4638100" cy="1838325"/>
          </a:xfrm>
          <a:custGeom>
            <a:avLst/>
            <a:gdLst>
              <a:gd name="connsiteX0" fmla="*/ 0 w 4638100"/>
              <a:gd name="connsiteY0" fmla="*/ 306394 h 1838325"/>
              <a:gd name="connsiteX1" fmla="*/ 306394 w 4638100"/>
              <a:gd name="connsiteY1" fmla="*/ 0 h 1838325"/>
              <a:gd name="connsiteX2" fmla="*/ 4331706 w 4638100"/>
              <a:gd name="connsiteY2" fmla="*/ 0 h 1838325"/>
              <a:gd name="connsiteX3" fmla="*/ 4638100 w 4638100"/>
              <a:gd name="connsiteY3" fmla="*/ 306394 h 1838325"/>
              <a:gd name="connsiteX4" fmla="*/ 4638100 w 4638100"/>
              <a:gd name="connsiteY4" fmla="*/ 1531931 h 1838325"/>
              <a:gd name="connsiteX5" fmla="*/ 4331706 w 4638100"/>
              <a:gd name="connsiteY5" fmla="*/ 1838325 h 1838325"/>
              <a:gd name="connsiteX6" fmla="*/ 306394 w 4638100"/>
              <a:gd name="connsiteY6" fmla="*/ 1838325 h 1838325"/>
              <a:gd name="connsiteX7" fmla="*/ 0 w 4638100"/>
              <a:gd name="connsiteY7" fmla="*/ 1531931 h 1838325"/>
              <a:gd name="connsiteX8" fmla="*/ 0 w 4638100"/>
              <a:gd name="connsiteY8" fmla="*/ 306394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8100" h="1838325" fill="none" extrusionOk="0">
                <a:moveTo>
                  <a:pt x="0" y="306394"/>
                </a:moveTo>
                <a:cubicBezTo>
                  <a:pt x="11245" y="128906"/>
                  <a:pt x="150059" y="26213"/>
                  <a:pt x="306394" y="0"/>
                </a:cubicBezTo>
                <a:cubicBezTo>
                  <a:pt x="1879924" y="-106144"/>
                  <a:pt x="3563299" y="-57456"/>
                  <a:pt x="4331706" y="0"/>
                </a:cubicBezTo>
                <a:cubicBezTo>
                  <a:pt x="4514302" y="7054"/>
                  <a:pt x="4656195" y="137262"/>
                  <a:pt x="4638100" y="306394"/>
                </a:cubicBezTo>
                <a:cubicBezTo>
                  <a:pt x="4627831" y="578521"/>
                  <a:pt x="4560235" y="1212000"/>
                  <a:pt x="4638100" y="1531931"/>
                </a:cubicBezTo>
                <a:cubicBezTo>
                  <a:pt x="4656487" y="1727231"/>
                  <a:pt x="4509317" y="1812020"/>
                  <a:pt x="4331706" y="1838325"/>
                </a:cubicBezTo>
                <a:cubicBezTo>
                  <a:pt x="3000220" y="1809328"/>
                  <a:pt x="1067617" y="1764961"/>
                  <a:pt x="306394" y="1838325"/>
                </a:cubicBezTo>
                <a:cubicBezTo>
                  <a:pt x="147554" y="1821094"/>
                  <a:pt x="1975" y="1693035"/>
                  <a:pt x="0" y="1531931"/>
                </a:cubicBezTo>
                <a:cubicBezTo>
                  <a:pt x="-24759" y="934049"/>
                  <a:pt x="13666" y="598822"/>
                  <a:pt x="0" y="306394"/>
                </a:cubicBezTo>
                <a:close/>
              </a:path>
              <a:path w="4638100" h="1838325" stroke="0" extrusionOk="0">
                <a:moveTo>
                  <a:pt x="0" y="306394"/>
                </a:moveTo>
                <a:cubicBezTo>
                  <a:pt x="24941" y="128708"/>
                  <a:pt x="135793" y="3466"/>
                  <a:pt x="306394" y="0"/>
                </a:cubicBezTo>
                <a:cubicBezTo>
                  <a:pt x="1799479" y="-6525"/>
                  <a:pt x="2704539" y="152743"/>
                  <a:pt x="4331706" y="0"/>
                </a:cubicBezTo>
                <a:cubicBezTo>
                  <a:pt x="4530865" y="15671"/>
                  <a:pt x="4633736" y="143503"/>
                  <a:pt x="4638100" y="306394"/>
                </a:cubicBezTo>
                <a:cubicBezTo>
                  <a:pt x="4718782" y="896441"/>
                  <a:pt x="4639386" y="1345494"/>
                  <a:pt x="4638100" y="1531931"/>
                </a:cubicBezTo>
                <a:cubicBezTo>
                  <a:pt x="4658150" y="1699398"/>
                  <a:pt x="4492112" y="1848285"/>
                  <a:pt x="4331706" y="1838325"/>
                </a:cubicBezTo>
                <a:cubicBezTo>
                  <a:pt x="3860502" y="1952159"/>
                  <a:pt x="1208788" y="1837679"/>
                  <a:pt x="306394" y="1838325"/>
                </a:cubicBezTo>
                <a:cubicBezTo>
                  <a:pt x="141813" y="1848389"/>
                  <a:pt x="-740" y="1697005"/>
                  <a:pt x="0" y="1531931"/>
                </a:cubicBezTo>
                <a:cubicBezTo>
                  <a:pt x="34819" y="1402245"/>
                  <a:pt x="-48029" y="799138"/>
                  <a:pt x="0" y="306394"/>
                </a:cubicBezTo>
                <a:close/>
              </a:path>
            </a:pathLst>
          </a:custGeom>
          <a:solidFill>
            <a:srgbClr val="E1EAF3"/>
          </a:solidFill>
          <a:ln w="571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768;p26">
            <a:extLst>
              <a:ext uri="{FF2B5EF4-FFF2-40B4-BE49-F238E27FC236}">
                <a16:creationId xmlns:a16="http://schemas.microsoft.com/office/drawing/2014/main" id="{AC4A71BA-40BF-5B79-B8BE-CE5E78ECE8ED}"/>
              </a:ext>
            </a:extLst>
          </p:cNvPr>
          <p:cNvSpPr txBox="1">
            <a:spLocks/>
          </p:cNvSpPr>
          <p:nvPr/>
        </p:nvSpPr>
        <p:spPr>
          <a:xfrm>
            <a:off x="843150" y="4135282"/>
            <a:ext cx="4273067" cy="8362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3600" b="0" dirty="0">
                <a:solidFill>
                  <a:srgbClr val="002060"/>
                </a:solidFill>
                <a:latin typeface="Calibri" panose="020F0502020204030204" pitchFamily="34" charset="0"/>
                <a:cs typeface="Calibri" panose="020F0502020204030204" pitchFamily="34" charset="0"/>
              </a:rPr>
              <a:t>Trống hội vang rộn rã</a:t>
            </a:r>
          </a:p>
          <a:p>
            <a:pPr algn="just"/>
            <a:r>
              <a:rPr lang="vi-VN" sz="3600" b="0" dirty="0">
                <a:solidFill>
                  <a:srgbClr val="002060"/>
                </a:solidFill>
                <a:latin typeface="Calibri" panose="020F0502020204030204" pitchFamily="34" charset="0"/>
                <a:cs typeface="Calibri" panose="020F0502020204030204" pitchFamily="34" charset="0"/>
              </a:rPr>
              <a:t>Giục em vào hội xuân.</a:t>
            </a:r>
            <a:endParaRPr lang="pt-BR" sz="3600" b="0" dirty="0">
              <a:solidFill>
                <a:srgbClr val="002060"/>
              </a:solidFill>
              <a:latin typeface="Calibri" panose="020F0502020204030204" pitchFamily="34" charset="0"/>
              <a:cs typeface="Calibri" panose="020F0502020204030204" pitchFamily="34" charset="0"/>
            </a:endParaRPr>
          </a:p>
        </p:txBody>
      </p:sp>
      <p:grpSp>
        <p:nvGrpSpPr>
          <p:cNvPr id="23" name="Nhóm 29">
            <a:extLst>
              <a:ext uri="{FF2B5EF4-FFF2-40B4-BE49-F238E27FC236}">
                <a16:creationId xmlns:a16="http://schemas.microsoft.com/office/drawing/2014/main" id="{9F9AA07E-F637-7608-8A46-E8086381BB04}"/>
              </a:ext>
            </a:extLst>
          </p:cNvPr>
          <p:cNvGrpSpPr/>
          <p:nvPr/>
        </p:nvGrpSpPr>
        <p:grpSpPr>
          <a:xfrm>
            <a:off x="843149" y="4375814"/>
            <a:ext cx="4369010" cy="891857"/>
            <a:chOff x="1277732" y="3001918"/>
            <a:chExt cx="3491787" cy="639470"/>
          </a:xfrm>
        </p:grpSpPr>
        <p:sp>
          <p:nvSpPr>
            <p:cNvPr id="24" name="Hình chữ nhật 24">
              <a:extLst>
                <a:ext uri="{FF2B5EF4-FFF2-40B4-BE49-F238E27FC236}">
                  <a16:creationId xmlns:a16="http://schemas.microsoft.com/office/drawing/2014/main" id="{04A18F25-6379-1A15-CE8E-9A1122F7CCB3}"/>
                </a:ext>
              </a:extLst>
            </p:cNvPr>
            <p:cNvSpPr/>
            <p:nvPr/>
          </p:nvSpPr>
          <p:spPr>
            <a:xfrm>
              <a:off x="1345612" y="3146494"/>
              <a:ext cx="3423907" cy="301311"/>
            </a:xfrm>
            <a:prstGeom prst="rect">
              <a:avLst/>
            </a:prstGeom>
            <a:solidFill>
              <a:srgbClr val="8CE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768;p26">
              <a:extLst>
                <a:ext uri="{FF2B5EF4-FFF2-40B4-BE49-F238E27FC236}">
                  <a16:creationId xmlns:a16="http://schemas.microsoft.com/office/drawing/2014/main" id="{539183B6-550D-EBCE-00F9-1300AD0153C4}"/>
                </a:ext>
              </a:extLst>
            </p:cNvPr>
            <p:cNvSpPr txBox="1">
              <a:spLocks/>
            </p:cNvSpPr>
            <p:nvPr/>
          </p:nvSpPr>
          <p:spPr>
            <a:xfrm>
              <a:off x="1277732" y="3001918"/>
              <a:ext cx="3491787" cy="6394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3600" b="0" dirty="0">
                  <a:solidFill>
                    <a:srgbClr val="002060"/>
                  </a:solidFill>
                  <a:latin typeface="Calibri" panose="020F0502020204030204" pitchFamily="34" charset="0"/>
                  <a:cs typeface="Calibri" panose="020F0502020204030204" pitchFamily="34" charset="0"/>
                </a:rPr>
                <a:t>Giục em vào hội xuân.</a:t>
              </a:r>
              <a:endParaRPr lang="pt-BR" sz="3600" b="0" dirty="0">
                <a:solidFill>
                  <a:srgbClr val="002060"/>
                </a:solidFill>
                <a:latin typeface="Calibri" panose="020F0502020204030204" pitchFamily="34" charset="0"/>
                <a:cs typeface="Calibri" panose="020F0502020204030204" pitchFamily="34" charset="0"/>
              </a:endParaRPr>
            </a:p>
          </p:txBody>
        </p:sp>
      </p:grpSp>
      <p:sp>
        <p:nvSpPr>
          <p:cNvPr id="26" name="Rectangle: Rounded Corners 21">
            <a:extLst>
              <a:ext uri="{FF2B5EF4-FFF2-40B4-BE49-F238E27FC236}">
                <a16:creationId xmlns:a16="http://schemas.microsoft.com/office/drawing/2014/main" id="{3A5A3F52-ECC0-85A8-3F79-EC2AF049D397}"/>
              </a:ext>
            </a:extLst>
          </p:cNvPr>
          <p:cNvSpPr/>
          <p:nvPr/>
        </p:nvSpPr>
        <p:spPr>
          <a:xfrm>
            <a:off x="6451506" y="1592818"/>
            <a:ext cx="4096376" cy="3723634"/>
          </a:xfrm>
          <a:prstGeom prst="roundRect">
            <a:avLst/>
          </a:prstGeom>
          <a:solidFill>
            <a:schemeClr val="accent6">
              <a:lumMod val="20000"/>
              <a:lumOff val="80000"/>
            </a:schemeClr>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sp>
        <p:nvSpPr>
          <p:cNvPr id="27" name="TextBox 26"/>
          <p:cNvSpPr txBox="1"/>
          <p:nvPr/>
        </p:nvSpPr>
        <p:spPr>
          <a:xfrm>
            <a:off x="6563156" y="1696534"/>
            <a:ext cx="3873076" cy="646331"/>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ĐÁP ÁN</a:t>
            </a:r>
            <a:endParaRPr lang="en-US" sz="3600" b="1" dirty="0">
              <a:solidFill>
                <a:srgbClr val="FF0000"/>
              </a:solidFill>
              <a:latin typeface="Calibri" panose="020F0502020204030204" pitchFamily="34" charset="0"/>
              <a:cs typeface="Calibri" panose="020F0502020204030204" pitchFamily="34" charset="0"/>
            </a:endParaRPr>
          </a:p>
        </p:txBody>
      </p:sp>
      <p:sp>
        <p:nvSpPr>
          <p:cNvPr id="28" name="TextBox 27"/>
          <p:cNvSpPr txBox="1"/>
          <p:nvPr/>
        </p:nvSpPr>
        <p:spPr>
          <a:xfrm>
            <a:off x="6615650" y="2446581"/>
            <a:ext cx="3873076" cy="156966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Trường bạn nhỏ tổ chức ngày hội nhân dịp mùa xuân đến.</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92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ppt_y</p:attrName>
                                        </p:attrNameLst>
                                      </p:cBhvr>
                                      <p:tavLst>
                                        <p:tav tm="0">
                                          <p:val>
                                            <p:strVal val="#ppt_y+#ppt_h*1.125000"/>
                                          </p:val>
                                        </p:tav>
                                        <p:tav tm="100000">
                                          <p:val>
                                            <p:strVal val="#ppt_y"/>
                                          </p:val>
                                        </p:tav>
                                      </p:tavLst>
                                    </p:anim>
                                    <p:animEffect transition="in" filter="wipe(up)">
                                      <p:cBhvr>
                                        <p:cTn id="16" dur="500"/>
                                        <p:tgtEl>
                                          <p:spTgt spid="14"/>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up)">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p:tgtEl>
                                          <p:spTgt spid="26"/>
                                        </p:tgtEl>
                                        <p:attrNameLst>
                                          <p:attrName>ppt_y</p:attrName>
                                        </p:attrNameLst>
                                      </p:cBhvr>
                                      <p:tavLst>
                                        <p:tav tm="0">
                                          <p:val>
                                            <p:strVal val="#ppt_y+#ppt_h*1.125000"/>
                                          </p:val>
                                        </p:tav>
                                        <p:tav tm="100000">
                                          <p:val>
                                            <p:strVal val="#ppt_y"/>
                                          </p:val>
                                        </p:tav>
                                      </p:tavLst>
                                    </p:anim>
                                    <p:animEffect transition="in" filter="wipe(up)">
                                      <p:cBhvr>
                                        <p:cTn id="37" dur="500"/>
                                        <p:tgtEl>
                                          <p:spTgt spid="26"/>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p:tgtEl>
                                          <p:spTgt spid="27"/>
                                        </p:tgtEl>
                                        <p:attrNameLst>
                                          <p:attrName>ppt_y</p:attrName>
                                        </p:attrNameLst>
                                      </p:cBhvr>
                                      <p:tavLst>
                                        <p:tav tm="0">
                                          <p:val>
                                            <p:strVal val="#ppt_y+#ppt_h*1.125000"/>
                                          </p:val>
                                        </p:tav>
                                        <p:tav tm="100000">
                                          <p:val>
                                            <p:strVal val="#ppt_y"/>
                                          </p:val>
                                        </p:tav>
                                      </p:tavLst>
                                    </p:anim>
                                    <p:animEffect transition="in" filter="wipe(up)">
                                      <p:cBhvr>
                                        <p:cTn id="41" dur="500"/>
                                        <p:tgtEl>
                                          <p:spTgt spid="27"/>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p:tgtEl>
                                          <p:spTgt spid="28"/>
                                        </p:tgtEl>
                                        <p:attrNameLst>
                                          <p:attrName>ppt_y</p:attrName>
                                        </p:attrNameLst>
                                      </p:cBhvr>
                                      <p:tavLst>
                                        <p:tav tm="0">
                                          <p:val>
                                            <p:strVal val="#ppt_y+#ppt_h*1.125000"/>
                                          </p:val>
                                        </p:tav>
                                        <p:tav tm="100000">
                                          <p:val>
                                            <p:strVal val="#ppt_y"/>
                                          </p:val>
                                        </p:tav>
                                      </p:tavLst>
                                    </p:anim>
                                    <p:animEffect transition="in" filter="wipe(up)">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8" grpId="0" animBg="1"/>
      <p:bldP spid="19" grpId="0"/>
      <p:bldP spid="26" grpId="0" animBg="1"/>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3000"/>
          </a:stretch>
        </a:blipFill>
        <a:effectLst/>
      </p:bgPr>
    </p:bg>
    <p:spTree>
      <p:nvGrpSpPr>
        <p:cNvPr id="1" name=""/>
        <p:cNvGrpSpPr/>
        <p:nvPr/>
      </p:nvGrpSpPr>
      <p:grpSpPr>
        <a:xfrm>
          <a:off x="0" y="0"/>
          <a:ext cx="0" cy="0"/>
          <a:chOff x="0" y="0"/>
          <a:chExt cx="0" cy="0"/>
        </a:xfrm>
      </p:grpSpPr>
      <p:sp>
        <p:nvSpPr>
          <p:cNvPr id="12" name="Rectangle: Rounded Corners 2">
            <a:extLst>
              <a:ext uri="{FF2B5EF4-FFF2-40B4-BE49-F238E27FC236}">
                <a16:creationId xmlns:a16="http://schemas.microsoft.com/office/drawing/2014/main" id="{CDAA8C59-C11A-8BB3-F497-035EFB217D67}"/>
              </a:ext>
            </a:extLst>
          </p:cNvPr>
          <p:cNvSpPr/>
          <p:nvPr/>
        </p:nvSpPr>
        <p:spPr>
          <a:xfrm>
            <a:off x="361950" y="155760"/>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3" name="TextBox 12">
            <a:extLst>
              <a:ext uri="{FF2B5EF4-FFF2-40B4-BE49-F238E27FC236}">
                <a16:creationId xmlns:a16="http://schemas.microsoft.com/office/drawing/2014/main" id="{D8B1C5AC-42CC-1F77-81F2-B3F5AEBEC61D}"/>
              </a:ext>
            </a:extLst>
          </p:cNvPr>
          <p:cNvSpPr txBox="1"/>
          <p:nvPr/>
        </p:nvSpPr>
        <p:spPr>
          <a:xfrm>
            <a:off x="266008" y="155760"/>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6" name="Rectangle: Rounded Corners 21">
            <a:extLst>
              <a:ext uri="{FF2B5EF4-FFF2-40B4-BE49-F238E27FC236}">
                <a16:creationId xmlns:a16="http://schemas.microsoft.com/office/drawing/2014/main" id="{3A5A3F52-ECC0-85A8-3F79-EC2AF049D397}"/>
              </a:ext>
            </a:extLst>
          </p:cNvPr>
          <p:cNvSpPr/>
          <p:nvPr/>
        </p:nvSpPr>
        <p:spPr>
          <a:xfrm>
            <a:off x="6334125" y="1266444"/>
            <a:ext cx="5315327" cy="5267706"/>
          </a:xfrm>
          <a:prstGeom prst="roundRect">
            <a:avLst/>
          </a:prstGeom>
          <a:solidFill>
            <a:schemeClr val="accent6">
              <a:lumMod val="20000"/>
              <a:lumOff val="80000"/>
            </a:schemeClr>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sp>
        <p:nvSpPr>
          <p:cNvPr id="27" name="TextBox 26"/>
          <p:cNvSpPr txBox="1"/>
          <p:nvPr/>
        </p:nvSpPr>
        <p:spPr>
          <a:xfrm>
            <a:off x="6928651" y="1214384"/>
            <a:ext cx="3873076"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ĐÁP ÁN</a:t>
            </a:r>
            <a:endParaRPr lang="en-US" sz="2800" b="1" dirty="0">
              <a:solidFill>
                <a:srgbClr val="FF0000"/>
              </a:solidFill>
              <a:latin typeface="Calibri" panose="020F0502020204030204" pitchFamily="34" charset="0"/>
              <a:cs typeface="Calibri" panose="020F0502020204030204" pitchFamily="34" charset="0"/>
            </a:endParaRPr>
          </a:p>
        </p:txBody>
      </p:sp>
      <p:sp>
        <p:nvSpPr>
          <p:cNvPr id="28" name="TextBox 27"/>
          <p:cNvSpPr txBox="1"/>
          <p:nvPr/>
        </p:nvSpPr>
        <p:spPr>
          <a:xfrm>
            <a:off x="6506499" y="1580190"/>
            <a:ext cx="4948953" cy="5262979"/>
          </a:xfrm>
          <a:prstGeom prst="rect">
            <a:avLst/>
          </a:prstGeom>
          <a:noFill/>
        </p:spPr>
        <p:txBody>
          <a:bodyPr wrap="square" rtlCol="0">
            <a:spAutoFit/>
          </a:bodyPr>
          <a:lstStyle/>
          <a:p>
            <a:pPr marL="457200" indent="-457200" algn="just">
              <a:buFont typeface="Wingdings" panose="05000000000000000000" pitchFamily="2" charset="2"/>
              <a:buChar char="v"/>
            </a:pPr>
            <a:r>
              <a:rPr lang="vi-VN" sz="2800" dirty="0">
                <a:latin typeface="Calibri" panose="020F0502020204030204" pitchFamily="34" charset="0"/>
                <a:cs typeface="Calibri" panose="020F0502020204030204" pitchFamily="34" charset="0"/>
              </a:rPr>
              <a:t>Gian chợ Tết: </a:t>
            </a:r>
            <a:r>
              <a:rPr lang="vi-VN" sz="2800" i="1" dirty="0">
                <a:latin typeface="Calibri" panose="020F0502020204030204" pitchFamily="34" charset="0"/>
                <a:cs typeface="Calibri" panose="020F0502020204030204" pitchFamily="34" charset="0"/>
              </a:rPr>
              <a:t>có bánh chưng, dưa hành, câu đối đỏ, tranh.</a:t>
            </a:r>
          </a:p>
          <a:p>
            <a:pPr marL="457200" indent="-457200" algn="just">
              <a:buFont typeface="Wingdings" panose="05000000000000000000" pitchFamily="2" charset="2"/>
              <a:buChar char="v"/>
            </a:pPr>
            <a:r>
              <a:rPr lang="vi-VN" sz="2800" dirty="0">
                <a:latin typeface="Calibri" panose="020F0502020204030204" pitchFamily="34" charset="0"/>
                <a:cs typeface="Calibri" panose="020F0502020204030204" pitchFamily="34" charset="0"/>
              </a:rPr>
              <a:t>Gian hoa xuân: </a:t>
            </a:r>
            <a:r>
              <a:rPr lang="vi-VN" sz="2800" i="1" dirty="0">
                <a:latin typeface="Calibri" panose="020F0502020204030204" pitchFamily="34" charset="0"/>
                <a:cs typeface="Calibri" panose="020F0502020204030204" pitchFamily="34" charset="0"/>
              </a:rPr>
              <a:t>rực rỡ, đào khoe nụ thắm hồng, mai vàng tươi như nắng, hoa cúc vừa trổ bông.</a:t>
            </a:r>
          </a:p>
          <a:p>
            <a:pPr marL="457200" indent="-457200" algn="just">
              <a:buFont typeface="Wingdings" panose="05000000000000000000" pitchFamily="2" charset="2"/>
              <a:buChar char="v"/>
            </a:pPr>
            <a:r>
              <a:rPr lang="vi-VN" sz="2800" dirty="0">
                <a:latin typeface="Calibri" panose="020F0502020204030204" pitchFamily="34" charset="0"/>
                <a:cs typeface="Calibri" panose="020F0502020204030204" pitchFamily="34" charset="0"/>
              </a:rPr>
              <a:t>Gian hội sách: </a:t>
            </a:r>
            <a:r>
              <a:rPr lang="vi-VN" sz="2800" i="1" dirty="0">
                <a:latin typeface="Calibri" panose="020F0502020204030204" pitchFamily="34" charset="0"/>
                <a:cs typeface="Calibri" panose="020F0502020204030204" pitchFamily="34" charset="0"/>
              </a:rPr>
              <a:t>giấy mới thơm giọng cười.</a:t>
            </a:r>
          </a:p>
          <a:p>
            <a:pPr marL="457200" indent="-457200" algn="just">
              <a:buFont typeface="Wingdings" panose="05000000000000000000" pitchFamily="2" charset="2"/>
              <a:buChar char="v"/>
            </a:pPr>
            <a:r>
              <a:rPr lang="vi-VN" sz="2800" dirty="0">
                <a:latin typeface="Calibri" panose="020F0502020204030204" pitchFamily="34" charset="0"/>
                <a:cs typeface="Calibri" panose="020F0502020204030204" pitchFamily="34" charset="0"/>
              </a:rPr>
              <a:t>Góc trò chơi ngày Tết: </a:t>
            </a:r>
            <a:r>
              <a:rPr lang="vi-VN" sz="2800" i="1" dirty="0">
                <a:latin typeface="Calibri" panose="020F0502020204030204" pitchFamily="34" charset="0"/>
                <a:cs typeface="Calibri" panose="020F0502020204030204" pitchFamily="34" charset="0"/>
              </a:rPr>
              <a:t>kéo co, ném vòng, tiếng hò reo cổ vũ, gieo niềm vui rộn ràng.</a:t>
            </a:r>
          </a:p>
          <a:p>
            <a:pPr marL="457200" indent="-457200" algn="just">
              <a:buFont typeface="Wingdings" panose="05000000000000000000" pitchFamily="2" charset="2"/>
              <a:buChar char="v"/>
            </a:pPr>
            <a:endParaRPr lang="en-US" sz="2800" dirty="0">
              <a:latin typeface="Calibri" panose="020F0502020204030204" pitchFamily="34" charset="0"/>
              <a:cs typeface="Calibri" panose="020F0502020204030204" pitchFamily="34" charset="0"/>
            </a:endParaRPr>
          </a:p>
        </p:txBody>
      </p:sp>
      <p:sp>
        <p:nvSpPr>
          <p:cNvPr id="17" name="Rectangle: Rounded Corners 22">
            <a:extLst>
              <a:ext uri="{FF2B5EF4-FFF2-40B4-BE49-F238E27FC236}">
                <a16:creationId xmlns:a16="http://schemas.microsoft.com/office/drawing/2014/main" id="{37F001D6-469C-9050-A755-0FB4B3FA13C6}"/>
              </a:ext>
            </a:extLst>
          </p:cNvPr>
          <p:cNvSpPr/>
          <p:nvPr/>
        </p:nvSpPr>
        <p:spPr>
          <a:xfrm>
            <a:off x="660634" y="1359013"/>
            <a:ext cx="5224798" cy="1209290"/>
          </a:xfrm>
          <a:custGeom>
            <a:avLst/>
            <a:gdLst>
              <a:gd name="connsiteX0" fmla="*/ 0 w 5224798"/>
              <a:gd name="connsiteY0" fmla="*/ 201552 h 1209290"/>
              <a:gd name="connsiteX1" fmla="*/ 201552 w 5224798"/>
              <a:gd name="connsiteY1" fmla="*/ 0 h 1209290"/>
              <a:gd name="connsiteX2" fmla="*/ 5023246 w 5224798"/>
              <a:gd name="connsiteY2" fmla="*/ 0 h 1209290"/>
              <a:gd name="connsiteX3" fmla="*/ 5224798 w 5224798"/>
              <a:gd name="connsiteY3" fmla="*/ 201552 h 1209290"/>
              <a:gd name="connsiteX4" fmla="*/ 5224798 w 5224798"/>
              <a:gd name="connsiteY4" fmla="*/ 1007738 h 1209290"/>
              <a:gd name="connsiteX5" fmla="*/ 5023246 w 5224798"/>
              <a:gd name="connsiteY5" fmla="*/ 1209290 h 1209290"/>
              <a:gd name="connsiteX6" fmla="*/ 201552 w 5224798"/>
              <a:gd name="connsiteY6" fmla="*/ 1209290 h 1209290"/>
              <a:gd name="connsiteX7" fmla="*/ 0 w 5224798"/>
              <a:gd name="connsiteY7" fmla="*/ 1007738 h 1209290"/>
              <a:gd name="connsiteX8" fmla="*/ 0 w 5224798"/>
              <a:gd name="connsiteY8" fmla="*/ 201552 h 120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4798" h="1209290" fill="none" extrusionOk="0">
                <a:moveTo>
                  <a:pt x="0" y="201552"/>
                </a:moveTo>
                <a:cubicBezTo>
                  <a:pt x="2973" y="71062"/>
                  <a:pt x="76217" y="7762"/>
                  <a:pt x="201552" y="0"/>
                </a:cubicBezTo>
                <a:cubicBezTo>
                  <a:pt x="1355932" y="-73180"/>
                  <a:pt x="3734799" y="86135"/>
                  <a:pt x="5023246" y="0"/>
                </a:cubicBezTo>
                <a:cubicBezTo>
                  <a:pt x="5137106" y="758"/>
                  <a:pt x="5215171" y="85914"/>
                  <a:pt x="5224798" y="201552"/>
                </a:cubicBezTo>
                <a:cubicBezTo>
                  <a:pt x="5157091" y="550013"/>
                  <a:pt x="5215230" y="642069"/>
                  <a:pt x="5224798" y="1007738"/>
                </a:cubicBezTo>
                <a:cubicBezTo>
                  <a:pt x="5208093" y="1117236"/>
                  <a:pt x="5148120" y="1192292"/>
                  <a:pt x="5023246" y="1209290"/>
                </a:cubicBezTo>
                <a:cubicBezTo>
                  <a:pt x="4066961" y="1254150"/>
                  <a:pt x="2237302" y="1326912"/>
                  <a:pt x="201552" y="1209290"/>
                </a:cubicBezTo>
                <a:cubicBezTo>
                  <a:pt x="82136" y="1226647"/>
                  <a:pt x="10907" y="1112760"/>
                  <a:pt x="0" y="1007738"/>
                </a:cubicBezTo>
                <a:cubicBezTo>
                  <a:pt x="23861" y="807323"/>
                  <a:pt x="67590" y="389992"/>
                  <a:pt x="0" y="201552"/>
                </a:cubicBezTo>
                <a:close/>
              </a:path>
              <a:path w="5224798" h="1209290" stroke="0" extrusionOk="0">
                <a:moveTo>
                  <a:pt x="0" y="201552"/>
                </a:moveTo>
                <a:cubicBezTo>
                  <a:pt x="690" y="94614"/>
                  <a:pt x="85299" y="-6244"/>
                  <a:pt x="201552" y="0"/>
                </a:cubicBezTo>
                <a:cubicBezTo>
                  <a:pt x="771557" y="33707"/>
                  <a:pt x="2888907" y="-162475"/>
                  <a:pt x="5023246" y="0"/>
                </a:cubicBezTo>
                <a:cubicBezTo>
                  <a:pt x="5137854" y="-1012"/>
                  <a:pt x="5216832" y="96201"/>
                  <a:pt x="5224798" y="201552"/>
                </a:cubicBezTo>
                <a:cubicBezTo>
                  <a:pt x="5198040" y="316355"/>
                  <a:pt x="5279163" y="896117"/>
                  <a:pt x="5224798" y="1007738"/>
                </a:cubicBezTo>
                <a:cubicBezTo>
                  <a:pt x="5231975" y="1125048"/>
                  <a:pt x="5119466" y="1201917"/>
                  <a:pt x="5023246" y="1209290"/>
                </a:cubicBezTo>
                <a:cubicBezTo>
                  <a:pt x="4233677" y="1262141"/>
                  <a:pt x="2435774" y="1331572"/>
                  <a:pt x="201552" y="1209290"/>
                </a:cubicBezTo>
                <a:cubicBezTo>
                  <a:pt x="91108" y="1214071"/>
                  <a:pt x="13822" y="1120287"/>
                  <a:pt x="0" y="1007738"/>
                </a:cubicBezTo>
                <a:cubicBezTo>
                  <a:pt x="-4333" y="681900"/>
                  <a:pt x="-29998" y="552058"/>
                  <a:pt x="0" y="201552"/>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pic>
        <p:nvPicPr>
          <p:cNvPr id="20" name="Picture 4" descr="Number 0 to 9 with math symbol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462" t="-550" r="59144" b="68479"/>
          <a:stretch/>
        </p:blipFill>
        <p:spPr bwMode="auto">
          <a:xfrm>
            <a:off x="667055" y="1475994"/>
            <a:ext cx="989927" cy="9201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493840" y="1397435"/>
            <a:ext cx="4225767" cy="1077218"/>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Mỗi gian hàng có gì thú vị?</a:t>
            </a:r>
            <a:endParaRPr lang="en-US" sz="3200" dirty="0">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14511" t="29028" r="67444" b="64165"/>
          <a:stretch/>
        </p:blipFill>
        <p:spPr>
          <a:xfrm>
            <a:off x="543219" y="2746379"/>
            <a:ext cx="2490558" cy="2033956"/>
          </a:xfrm>
          <a:prstGeom prst="rect">
            <a:avLst/>
          </a:prstGeom>
        </p:spPr>
      </p:pic>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33999" t="29028" r="47956" b="64165"/>
          <a:stretch/>
        </p:blipFill>
        <p:spPr>
          <a:xfrm>
            <a:off x="3023724" y="2615742"/>
            <a:ext cx="2429404" cy="1984013"/>
          </a:xfrm>
          <a:prstGeom prst="rect">
            <a:avLst/>
          </a:prstGeom>
        </p:spPr>
      </p:pic>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53272" t="28796" r="28683" b="64397"/>
          <a:stretch/>
        </p:blipFill>
        <p:spPr>
          <a:xfrm>
            <a:off x="660633" y="4297680"/>
            <a:ext cx="2800145" cy="2286784"/>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69464" t="28035" r="12491" b="65158"/>
          <a:stretch/>
        </p:blipFill>
        <p:spPr>
          <a:xfrm>
            <a:off x="3117382" y="4506208"/>
            <a:ext cx="2483195" cy="2027942"/>
          </a:xfrm>
          <a:prstGeom prst="rect">
            <a:avLst/>
          </a:prstGeom>
        </p:spPr>
      </p:pic>
    </p:spTree>
    <p:extLst>
      <p:ext uri="{BB962C8B-B14F-4D97-AF65-F5344CB8AC3E}">
        <p14:creationId xmlns:p14="http://schemas.microsoft.com/office/powerpoint/2010/main" val="29297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p:tgtEl>
                                          <p:spTgt spid="21"/>
                                        </p:tgtEl>
                                        <p:attrNameLst>
                                          <p:attrName>ppt_y</p:attrName>
                                        </p:attrNameLst>
                                      </p:cBhvr>
                                      <p:tavLst>
                                        <p:tav tm="0">
                                          <p:val>
                                            <p:strVal val="#ppt_y+#ppt_h*1.125000"/>
                                          </p:val>
                                        </p:tav>
                                        <p:tav tm="100000">
                                          <p:val>
                                            <p:strVal val="#ppt_y"/>
                                          </p:val>
                                        </p:tav>
                                      </p:tavLst>
                                    </p:anim>
                                    <p:animEffect transition="in" filter="wipe(up)">
                                      <p:cBhvr>
                                        <p:cTn id="16" dur="500"/>
                                        <p:tgtEl>
                                          <p:spTgt spid="21"/>
                                        </p:tgtEl>
                                      </p:cBhvr>
                                    </p:animEffect>
                                  </p:childTnLst>
                                </p:cTn>
                              </p:par>
                              <p:par>
                                <p:cTn id="17" presetID="9"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par>
                                <p:cTn id="20" presetID="9"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par>
                                <p:cTn id="23" presetID="9"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dissolve">
                                      <p:cBhvr>
                                        <p:cTn id="25" dur="500"/>
                                        <p:tgtEl>
                                          <p:spTgt spid="30"/>
                                        </p:tgtEl>
                                      </p:cBhvr>
                                    </p:animEffect>
                                  </p:childTnLst>
                                </p:cTn>
                              </p:par>
                              <p:par>
                                <p:cTn id="26" presetID="9"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p:tgtEl>
                                          <p:spTgt spid="26"/>
                                        </p:tgtEl>
                                        <p:attrNameLst>
                                          <p:attrName>ppt_y</p:attrName>
                                        </p:attrNameLst>
                                      </p:cBhvr>
                                      <p:tavLst>
                                        <p:tav tm="0">
                                          <p:val>
                                            <p:strVal val="#ppt_y+#ppt_h*1.125000"/>
                                          </p:val>
                                        </p:tav>
                                        <p:tav tm="100000">
                                          <p:val>
                                            <p:strVal val="#ppt_y"/>
                                          </p:val>
                                        </p:tav>
                                      </p:tavLst>
                                    </p:anim>
                                    <p:animEffect transition="in" filter="wipe(up)">
                                      <p:cBhvr>
                                        <p:cTn id="34" dur="500"/>
                                        <p:tgtEl>
                                          <p:spTgt spid="26"/>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p:tgtEl>
                                          <p:spTgt spid="27"/>
                                        </p:tgtEl>
                                        <p:attrNameLst>
                                          <p:attrName>ppt_y</p:attrName>
                                        </p:attrNameLst>
                                      </p:cBhvr>
                                      <p:tavLst>
                                        <p:tav tm="0">
                                          <p:val>
                                            <p:strVal val="#ppt_y+#ppt_h*1.125000"/>
                                          </p:val>
                                        </p:tav>
                                        <p:tav tm="100000">
                                          <p:val>
                                            <p:strVal val="#ppt_y"/>
                                          </p:val>
                                        </p:tav>
                                      </p:tavLst>
                                    </p:anim>
                                    <p:animEffect transition="in" filter="wipe(up)">
                                      <p:cBhvr>
                                        <p:cTn id="38" dur="500"/>
                                        <p:tgtEl>
                                          <p:spTgt spid="27"/>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p:tgtEl>
                                          <p:spTgt spid="28"/>
                                        </p:tgtEl>
                                        <p:attrNameLst>
                                          <p:attrName>ppt_y</p:attrName>
                                        </p:attrNameLst>
                                      </p:cBhvr>
                                      <p:tavLst>
                                        <p:tav tm="0">
                                          <p:val>
                                            <p:strVal val="#ppt_y+#ppt_h*1.125000"/>
                                          </p:val>
                                        </p:tav>
                                        <p:tav tm="100000">
                                          <p:val>
                                            <p:strVal val="#ppt_y"/>
                                          </p:val>
                                        </p:tav>
                                      </p:tavLst>
                                    </p:anim>
                                    <p:animEffect transition="in" filter="wipe(up)">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17"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3000"/>
          </a:stretch>
        </a:blipFill>
        <a:effectLst/>
      </p:bgPr>
    </p:bg>
    <p:spTree>
      <p:nvGrpSpPr>
        <p:cNvPr id="1" name=""/>
        <p:cNvGrpSpPr/>
        <p:nvPr/>
      </p:nvGrpSpPr>
      <p:grpSpPr>
        <a:xfrm>
          <a:off x="0" y="0"/>
          <a:ext cx="0" cy="0"/>
          <a:chOff x="0" y="0"/>
          <a:chExt cx="0" cy="0"/>
        </a:xfrm>
      </p:grpSpPr>
      <p:sp>
        <p:nvSpPr>
          <p:cNvPr id="12" name="Rectangle: Rounded Corners 2">
            <a:extLst>
              <a:ext uri="{FF2B5EF4-FFF2-40B4-BE49-F238E27FC236}">
                <a16:creationId xmlns:a16="http://schemas.microsoft.com/office/drawing/2014/main" id="{CDAA8C59-C11A-8BB3-F497-035EFB217D67}"/>
              </a:ext>
            </a:extLst>
          </p:cNvPr>
          <p:cNvSpPr/>
          <p:nvPr/>
        </p:nvSpPr>
        <p:spPr>
          <a:xfrm>
            <a:off x="361950" y="155760"/>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3" name="TextBox 12">
            <a:extLst>
              <a:ext uri="{FF2B5EF4-FFF2-40B4-BE49-F238E27FC236}">
                <a16:creationId xmlns:a16="http://schemas.microsoft.com/office/drawing/2014/main" id="{D8B1C5AC-42CC-1F77-81F2-B3F5AEBEC61D}"/>
              </a:ext>
            </a:extLst>
          </p:cNvPr>
          <p:cNvSpPr txBox="1"/>
          <p:nvPr/>
        </p:nvSpPr>
        <p:spPr>
          <a:xfrm>
            <a:off x="266008" y="155760"/>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6" name="Rectangle: Rounded Corners 21">
            <a:extLst>
              <a:ext uri="{FF2B5EF4-FFF2-40B4-BE49-F238E27FC236}">
                <a16:creationId xmlns:a16="http://schemas.microsoft.com/office/drawing/2014/main" id="{3A5A3F52-ECC0-85A8-3F79-EC2AF049D397}"/>
              </a:ext>
            </a:extLst>
          </p:cNvPr>
          <p:cNvSpPr/>
          <p:nvPr/>
        </p:nvSpPr>
        <p:spPr>
          <a:xfrm>
            <a:off x="6372225" y="2971419"/>
            <a:ext cx="5315327" cy="2810256"/>
          </a:xfrm>
          <a:prstGeom prst="roundRect">
            <a:avLst/>
          </a:prstGeom>
          <a:solidFill>
            <a:schemeClr val="accent6">
              <a:lumMod val="20000"/>
              <a:lumOff val="80000"/>
            </a:schemeClr>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sp>
        <p:nvSpPr>
          <p:cNvPr id="27" name="TextBox 26"/>
          <p:cNvSpPr txBox="1"/>
          <p:nvPr/>
        </p:nvSpPr>
        <p:spPr>
          <a:xfrm>
            <a:off x="7166776" y="3180969"/>
            <a:ext cx="3873076"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GỢI Ý ĐÁP ÁN</a:t>
            </a:r>
            <a:endParaRPr lang="en-US" sz="2800" b="1" dirty="0">
              <a:solidFill>
                <a:srgbClr val="FF0000"/>
              </a:solidFill>
              <a:latin typeface="Calibri" panose="020F0502020204030204" pitchFamily="34" charset="0"/>
              <a:cs typeface="Calibri" panose="020F0502020204030204" pitchFamily="34" charset="0"/>
            </a:endParaRPr>
          </a:p>
        </p:txBody>
      </p:sp>
      <p:sp>
        <p:nvSpPr>
          <p:cNvPr id="18" name="Rectangle: Rounded Corners 22">
            <a:extLst>
              <a:ext uri="{FF2B5EF4-FFF2-40B4-BE49-F238E27FC236}">
                <a16:creationId xmlns:a16="http://schemas.microsoft.com/office/drawing/2014/main" id="{37F001D6-469C-9050-A755-0FB4B3FA13C6}"/>
              </a:ext>
            </a:extLst>
          </p:cNvPr>
          <p:cNvSpPr/>
          <p:nvPr/>
        </p:nvSpPr>
        <p:spPr>
          <a:xfrm>
            <a:off x="677532" y="1737604"/>
            <a:ext cx="5472964" cy="1142347"/>
          </a:xfrm>
          <a:custGeom>
            <a:avLst/>
            <a:gdLst>
              <a:gd name="connsiteX0" fmla="*/ 0 w 5472964"/>
              <a:gd name="connsiteY0" fmla="*/ 190395 h 1142347"/>
              <a:gd name="connsiteX1" fmla="*/ 190395 w 5472964"/>
              <a:gd name="connsiteY1" fmla="*/ 0 h 1142347"/>
              <a:gd name="connsiteX2" fmla="*/ 5282569 w 5472964"/>
              <a:gd name="connsiteY2" fmla="*/ 0 h 1142347"/>
              <a:gd name="connsiteX3" fmla="*/ 5472964 w 5472964"/>
              <a:gd name="connsiteY3" fmla="*/ 190395 h 1142347"/>
              <a:gd name="connsiteX4" fmla="*/ 5472964 w 5472964"/>
              <a:gd name="connsiteY4" fmla="*/ 951952 h 1142347"/>
              <a:gd name="connsiteX5" fmla="*/ 5282569 w 5472964"/>
              <a:gd name="connsiteY5" fmla="*/ 1142347 h 1142347"/>
              <a:gd name="connsiteX6" fmla="*/ 190395 w 5472964"/>
              <a:gd name="connsiteY6" fmla="*/ 1142347 h 1142347"/>
              <a:gd name="connsiteX7" fmla="*/ 0 w 5472964"/>
              <a:gd name="connsiteY7" fmla="*/ 951952 h 1142347"/>
              <a:gd name="connsiteX8" fmla="*/ 0 w 5472964"/>
              <a:gd name="connsiteY8" fmla="*/ 190395 h 114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964" h="1142347" fill="none" extrusionOk="0">
                <a:moveTo>
                  <a:pt x="0" y="190395"/>
                </a:moveTo>
                <a:cubicBezTo>
                  <a:pt x="2590" y="68538"/>
                  <a:pt x="77763" y="4141"/>
                  <a:pt x="190395" y="0"/>
                </a:cubicBezTo>
                <a:cubicBezTo>
                  <a:pt x="1921695" y="-73180"/>
                  <a:pt x="2812707" y="86135"/>
                  <a:pt x="5282569" y="0"/>
                </a:cubicBezTo>
                <a:cubicBezTo>
                  <a:pt x="5397992" y="3058"/>
                  <a:pt x="5469368" y="83628"/>
                  <a:pt x="5472964" y="190395"/>
                </a:cubicBezTo>
                <a:cubicBezTo>
                  <a:pt x="5409562" y="299462"/>
                  <a:pt x="5486361" y="655925"/>
                  <a:pt x="5472964" y="951952"/>
                </a:cubicBezTo>
                <a:cubicBezTo>
                  <a:pt x="5458077" y="1055485"/>
                  <a:pt x="5389309" y="1140357"/>
                  <a:pt x="5282569" y="1142347"/>
                </a:cubicBezTo>
                <a:cubicBezTo>
                  <a:pt x="3353230" y="1187207"/>
                  <a:pt x="2183477" y="1259969"/>
                  <a:pt x="190395" y="1142347"/>
                </a:cubicBezTo>
                <a:cubicBezTo>
                  <a:pt x="77764" y="1158370"/>
                  <a:pt x="6111" y="1053578"/>
                  <a:pt x="0" y="951952"/>
                </a:cubicBezTo>
                <a:cubicBezTo>
                  <a:pt x="51819" y="788019"/>
                  <a:pt x="-54748" y="427274"/>
                  <a:pt x="0" y="190395"/>
                </a:cubicBezTo>
                <a:close/>
              </a:path>
              <a:path w="5472964" h="1142347" stroke="0" extrusionOk="0">
                <a:moveTo>
                  <a:pt x="0" y="190395"/>
                </a:moveTo>
                <a:cubicBezTo>
                  <a:pt x="301" y="87148"/>
                  <a:pt x="82732" y="-3174"/>
                  <a:pt x="190395" y="0"/>
                </a:cubicBezTo>
                <a:cubicBezTo>
                  <a:pt x="1064603" y="33707"/>
                  <a:pt x="3964356" y="-162475"/>
                  <a:pt x="5282569" y="0"/>
                </a:cubicBezTo>
                <a:cubicBezTo>
                  <a:pt x="5396469" y="-2687"/>
                  <a:pt x="5463014" y="92691"/>
                  <a:pt x="5472964" y="190395"/>
                </a:cubicBezTo>
                <a:cubicBezTo>
                  <a:pt x="5493697" y="457868"/>
                  <a:pt x="5459102" y="607851"/>
                  <a:pt x="5472964" y="951952"/>
                </a:cubicBezTo>
                <a:cubicBezTo>
                  <a:pt x="5480034" y="1063010"/>
                  <a:pt x="5374470" y="1135874"/>
                  <a:pt x="5282569" y="1142347"/>
                </a:cubicBezTo>
                <a:cubicBezTo>
                  <a:pt x="3921441" y="1195198"/>
                  <a:pt x="2076151" y="1264629"/>
                  <a:pt x="190395" y="1142347"/>
                </a:cubicBezTo>
                <a:cubicBezTo>
                  <a:pt x="88033" y="1157671"/>
                  <a:pt x="18442" y="1058751"/>
                  <a:pt x="0" y="951952"/>
                </a:cubicBezTo>
                <a:cubicBezTo>
                  <a:pt x="-62241" y="671787"/>
                  <a:pt x="24451" y="475124"/>
                  <a:pt x="0" y="190395"/>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19" name="TextBox 18"/>
          <p:cNvSpPr txBox="1"/>
          <p:nvPr/>
        </p:nvSpPr>
        <p:spPr>
          <a:xfrm>
            <a:off x="1450270" y="1772393"/>
            <a:ext cx="4700226" cy="1077218"/>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Em thích nhất gian hàng nào?</a:t>
            </a:r>
            <a:endParaRPr lang="en-US" sz="3200" dirty="0">
              <a:latin typeface="Calibri" panose="020F0502020204030204" pitchFamily="34" charset="0"/>
              <a:cs typeface="Calibri" panose="020F0502020204030204" pitchFamily="34" charset="0"/>
            </a:endParaRPr>
          </a:p>
        </p:txBody>
      </p:sp>
      <p:pic>
        <p:nvPicPr>
          <p:cNvPr id="23" name="Picture 4" descr="Number 0 to 9 with math symbol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8651" t="549" r="40955" b="67380"/>
          <a:stretch/>
        </p:blipFill>
        <p:spPr bwMode="auto">
          <a:xfrm>
            <a:off x="616161" y="1805195"/>
            <a:ext cx="989927" cy="920100"/>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3">
            <a:extLst>
              <a:ext uri="{FF2B5EF4-FFF2-40B4-BE49-F238E27FC236}">
                <a16:creationId xmlns:a16="http://schemas.microsoft.com/office/drawing/2014/main" id="{29B4A34C-1BD9-C6EC-0083-CBD65330F5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99917" y="3199029"/>
            <a:ext cx="2790825" cy="3613275"/>
          </a:xfrm>
          <a:prstGeom prst="rect">
            <a:avLst/>
          </a:prstGeom>
        </p:spPr>
      </p:pic>
      <p:sp>
        <p:nvSpPr>
          <p:cNvPr id="25" name="TextBox 24"/>
          <p:cNvSpPr txBox="1"/>
          <p:nvPr/>
        </p:nvSpPr>
        <p:spPr>
          <a:xfrm>
            <a:off x="6504178" y="3830492"/>
            <a:ext cx="4948953" cy="1815882"/>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Em thích nhất gian hàng chợ Tết vì ở đây các bạn có đủ các loại bánh truyền thống của nước ta mang đậm màu sắc Việt Nam.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514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1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p:tgtEl>
                                          <p:spTgt spid="23"/>
                                        </p:tgtEl>
                                        <p:attrNameLst>
                                          <p:attrName>ppt_y</p:attrName>
                                        </p:attrNameLst>
                                      </p:cBhvr>
                                      <p:tavLst>
                                        <p:tav tm="0">
                                          <p:val>
                                            <p:strVal val="#ppt_y+#ppt_h*1.125000"/>
                                          </p:val>
                                        </p:tav>
                                        <p:tav tm="100000">
                                          <p:val>
                                            <p:strVal val="#ppt_y"/>
                                          </p:val>
                                        </p:tav>
                                      </p:tavLst>
                                    </p:anim>
                                    <p:animEffect transition="in" filter="wipe(up)">
                                      <p:cBhvr>
                                        <p:cTn id="16" dur="500"/>
                                        <p:tgtEl>
                                          <p:spTgt spid="23"/>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p:tgtEl>
                                          <p:spTgt spid="26"/>
                                        </p:tgtEl>
                                        <p:attrNameLst>
                                          <p:attrName>ppt_y</p:attrName>
                                        </p:attrNameLst>
                                      </p:cBhvr>
                                      <p:tavLst>
                                        <p:tav tm="0">
                                          <p:val>
                                            <p:strVal val="#ppt_y+#ppt_h*1.125000"/>
                                          </p:val>
                                        </p:tav>
                                        <p:tav tm="100000">
                                          <p:val>
                                            <p:strVal val="#ppt_y"/>
                                          </p:val>
                                        </p:tav>
                                      </p:tavLst>
                                    </p:anim>
                                    <p:animEffect transition="in" filter="wipe(up)">
                                      <p:cBhvr>
                                        <p:cTn id="29" dur="500"/>
                                        <p:tgtEl>
                                          <p:spTgt spid="26"/>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p:tgtEl>
                                          <p:spTgt spid="27"/>
                                        </p:tgtEl>
                                        <p:attrNameLst>
                                          <p:attrName>ppt_y</p:attrName>
                                        </p:attrNameLst>
                                      </p:cBhvr>
                                      <p:tavLst>
                                        <p:tav tm="0">
                                          <p:val>
                                            <p:strVal val="#ppt_y+#ppt_h*1.125000"/>
                                          </p:val>
                                        </p:tav>
                                        <p:tav tm="100000">
                                          <p:val>
                                            <p:strVal val="#ppt_y"/>
                                          </p:val>
                                        </p:tav>
                                      </p:tavLst>
                                    </p:anim>
                                    <p:animEffect transition="in" filter="wipe(up)">
                                      <p:cBhvr>
                                        <p:cTn id="33" dur="500"/>
                                        <p:tgtEl>
                                          <p:spTgt spid="27"/>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p:tgtEl>
                                          <p:spTgt spid="25"/>
                                        </p:tgtEl>
                                        <p:attrNameLst>
                                          <p:attrName>ppt_y</p:attrName>
                                        </p:attrNameLst>
                                      </p:cBhvr>
                                      <p:tavLst>
                                        <p:tav tm="0">
                                          <p:val>
                                            <p:strVal val="#ppt_y+#ppt_h*1.125000"/>
                                          </p:val>
                                        </p:tav>
                                        <p:tav tm="100000">
                                          <p:val>
                                            <p:strVal val="#ppt_y"/>
                                          </p:val>
                                        </p:tav>
                                      </p:tavLst>
                                    </p:anim>
                                    <p:animEffect transition="in" filter="wipe(up)">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18" grpId="0" animBg="1"/>
      <p:bldP spid="19"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3000"/>
          </a:stretch>
        </a:blipFill>
        <a:effectLst/>
      </p:bgPr>
    </p:bg>
    <p:spTree>
      <p:nvGrpSpPr>
        <p:cNvPr id="1" name=""/>
        <p:cNvGrpSpPr/>
        <p:nvPr/>
      </p:nvGrpSpPr>
      <p:grpSpPr>
        <a:xfrm>
          <a:off x="0" y="0"/>
          <a:ext cx="0" cy="0"/>
          <a:chOff x="0" y="0"/>
          <a:chExt cx="0" cy="0"/>
        </a:xfrm>
      </p:grpSpPr>
      <p:sp>
        <p:nvSpPr>
          <p:cNvPr id="12" name="Rectangle: Rounded Corners 2">
            <a:extLst>
              <a:ext uri="{FF2B5EF4-FFF2-40B4-BE49-F238E27FC236}">
                <a16:creationId xmlns:a16="http://schemas.microsoft.com/office/drawing/2014/main" id="{CDAA8C59-C11A-8BB3-F497-035EFB217D67}"/>
              </a:ext>
            </a:extLst>
          </p:cNvPr>
          <p:cNvSpPr/>
          <p:nvPr/>
        </p:nvSpPr>
        <p:spPr>
          <a:xfrm>
            <a:off x="361950" y="155760"/>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3" name="TextBox 12">
            <a:extLst>
              <a:ext uri="{FF2B5EF4-FFF2-40B4-BE49-F238E27FC236}">
                <a16:creationId xmlns:a16="http://schemas.microsoft.com/office/drawing/2014/main" id="{D8B1C5AC-42CC-1F77-81F2-B3F5AEBEC61D}"/>
              </a:ext>
            </a:extLst>
          </p:cNvPr>
          <p:cNvSpPr txBox="1"/>
          <p:nvPr/>
        </p:nvSpPr>
        <p:spPr>
          <a:xfrm>
            <a:off x="266008" y="155760"/>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6000" b="1" dirty="0" err="1">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rPr>
              <a:t>tìm</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CC00"/>
                </a:solidFill>
                <a:effectLst>
                  <a:outerShdw blurRad="12700" dist="38100" dir="2700000" algn="tl" rotWithShape="0">
                    <a:schemeClr val="accent5">
                      <a:lumMod val="60000"/>
                      <a:lumOff val="40000"/>
                    </a:schemeClr>
                  </a:outerShdw>
                </a:effectLst>
                <a:latin typeface="SVN-Poky's" panose="020B0606040200020203" pitchFamily="34" charset="0"/>
              </a:rPr>
              <a:t>hiểu</a:t>
            </a:r>
            <a:r>
              <a:rPr lang="en-US" sz="60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60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bài</a:t>
            </a:r>
            <a:endParaRPr lang="en-US" sz="6000" b="1" dirty="0">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6" name="Rectangle: Rounded Corners 21">
            <a:extLst>
              <a:ext uri="{FF2B5EF4-FFF2-40B4-BE49-F238E27FC236}">
                <a16:creationId xmlns:a16="http://schemas.microsoft.com/office/drawing/2014/main" id="{3A5A3F52-ECC0-85A8-3F79-EC2AF049D397}"/>
              </a:ext>
            </a:extLst>
          </p:cNvPr>
          <p:cNvSpPr/>
          <p:nvPr/>
        </p:nvSpPr>
        <p:spPr>
          <a:xfrm>
            <a:off x="6359090" y="1420258"/>
            <a:ext cx="5315327" cy="4999591"/>
          </a:xfrm>
          <a:prstGeom prst="roundRect">
            <a:avLst/>
          </a:prstGeom>
          <a:solidFill>
            <a:schemeClr val="accent6">
              <a:lumMod val="20000"/>
              <a:lumOff val="80000"/>
            </a:schemeClr>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sp>
        <p:nvSpPr>
          <p:cNvPr id="27" name="TextBox 26"/>
          <p:cNvSpPr txBox="1"/>
          <p:nvPr/>
        </p:nvSpPr>
        <p:spPr>
          <a:xfrm>
            <a:off x="7204876" y="1519692"/>
            <a:ext cx="3873076"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ĐÁP ÁN</a:t>
            </a:r>
            <a:endParaRPr lang="en-US" sz="2800" b="1" dirty="0">
              <a:solidFill>
                <a:srgbClr val="FF0000"/>
              </a:solidFill>
              <a:latin typeface="Calibri" panose="020F0502020204030204" pitchFamily="34" charset="0"/>
              <a:cs typeface="Calibri" panose="020F0502020204030204" pitchFamily="34" charset="0"/>
            </a:endParaRPr>
          </a:p>
        </p:txBody>
      </p:sp>
      <p:pic>
        <p:nvPicPr>
          <p:cNvPr id="24" name="Graphic 3">
            <a:extLst>
              <a:ext uri="{FF2B5EF4-FFF2-40B4-BE49-F238E27FC236}">
                <a16:creationId xmlns:a16="http://schemas.microsoft.com/office/drawing/2014/main" id="{29B4A34C-1BD9-C6EC-0083-CBD65330F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9917" y="3199029"/>
            <a:ext cx="2790825" cy="3613275"/>
          </a:xfrm>
          <a:prstGeom prst="rect">
            <a:avLst/>
          </a:prstGeom>
        </p:spPr>
      </p:pic>
      <p:sp>
        <p:nvSpPr>
          <p:cNvPr id="25" name="TextBox 24"/>
          <p:cNvSpPr txBox="1"/>
          <p:nvPr/>
        </p:nvSpPr>
        <p:spPr>
          <a:xfrm>
            <a:off x="6542278" y="2169215"/>
            <a:ext cx="4948953" cy="3539430"/>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Bạn nhỏ cảm thấy hội xuân ngập tràn yêu thương vì: ở đây có tất cả những gian hàng, trò chơi...mang truyền thống Tết Cổ truyền. Bên cạnh đó, còn có sự tham gia náo  nhiệt, rộn ràng, ngập tràn tiếng cười của các bạn học sinh.</a:t>
            </a:r>
            <a:endParaRPr lang="en-US" sz="2800" dirty="0">
              <a:latin typeface="Calibri" panose="020F0502020204030204" pitchFamily="34" charset="0"/>
              <a:cs typeface="Calibri" panose="020F0502020204030204" pitchFamily="34" charset="0"/>
            </a:endParaRPr>
          </a:p>
        </p:txBody>
      </p:sp>
      <p:sp>
        <p:nvSpPr>
          <p:cNvPr id="11" name="Rectangle: Rounded Corners 22">
            <a:extLst>
              <a:ext uri="{FF2B5EF4-FFF2-40B4-BE49-F238E27FC236}">
                <a16:creationId xmlns:a16="http://schemas.microsoft.com/office/drawing/2014/main" id="{37F001D6-469C-9050-A755-0FB4B3FA13C6}"/>
              </a:ext>
            </a:extLst>
          </p:cNvPr>
          <p:cNvSpPr/>
          <p:nvPr/>
        </p:nvSpPr>
        <p:spPr>
          <a:xfrm>
            <a:off x="543258" y="1420259"/>
            <a:ext cx="5472964" cy="1523044"/>
          </a:xfrm>
          <a:custGeom>
            <a:avLst/>
            <a:gdLst>
              <a:gd name="connsiteX0" fmla="*/ 0 w 5472964"/>
              <a:gd name="connsiteY0" fmla="*/ 253846 h 1523044"/>
              <a:gd name="connsiteX1" fmla="*/ 253846 w 5472964"/>
              <a:gd name="connsiteY1" fmla="*/ 0 h 1523044"/>
              <a:gd name="connsiteX2" fmla="*/ 5219118 w 5472964"/>
              <a:gd name="connsiteY2" fmla="*/ 0 h 1523044"/>
              <a:gd name="connsiteX3" fmla="*/ 5472964 w 5472964"/>
              <a:gd name="connsiteY3" fmla="*/ 253846 h 1523044"/>
              <a:gd name="connsiteX4" fmla="*/ 5472964 w 5472964"/>
              <a:gd name="connsiteY4" fmla="*/ 1269198 h 1523044"/>
              <a:gd name="connsiteX5" fmla="*/ 5219118 w 5472964"/>
              <a:gd name="connsiteY5" fmla="*/ 1523044 h 1523044"/>
              <a:gd name="connsiteX6" fmla="*/ 253846 w 5472964"/>
              <a:gd name="connsiteY6" fmla="*/ 1523044 h 1523044"/>
              <a:gd name="connsiteX7" fmla="*/ 0 w 5472964"/>
              <a:gd name="connsiteY7" fmla="*/ 1269198 h 1523044"/>
              <a:gd name="connsiteX8" fmla="*/ 0 w 5472964"/>
              <a:gd name="connsiteY8" fmla="*/ 253846 h 15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964" h="1523044" fill="none" extrusionOk="0">
                <a:moveTo>
                  <a:pt x="0" y="253846"/>
                </a:moveTo>
                <a:cubicBezTo>
                  <a:pt x="2352" y="98483"/>
                  <a:pt x="111063" y="1433"/>
                  <a:pt x="253846" y="0"/>
                </a:cubicBezTo>
                <a:cubicBezTo>
                  <a:pt x="1041396" y="-73180"/>
                  <a:pt x="3818493" y="86135"/>
                  <a:pt x="5219118" y="0"/>
                </a:cubicBezTo>
                <a:cubicBezTo>
                  <a:pt x="5372593" y="3954"/>
                  <a:pt x="5460220" y="107927"/>
                  <a:pt x="5472964" y="253846"/>
                </a:cubicBezTo>
                <a:cubicBezTo>
                  <a:pt x="5438557" y="531173"/>
                  <a:pt x="5393099" y="1056010"/>
                  <a:pt x="5472964" y="1269198"/>
                </a:cubicBezTo>
                <a:cubicBezTo>
                  <a:pt x="5457705" y="1407734"/>
                  <a:pt x="5374399" y="1504134"/>
                  <a:pt x="5219118" y="1523044"/>
                </a:cubicBezTo>
                <a:cubicBezTo>
                  <a:pt x="3899470" y="1567904"/>
                  <a:pt x="1153433" y="1640666"/>
                  <a:pt x="253846" y="1523044"/>
                </a:cubicBezTo>
                <a:cubicBezTo>
                  <a:pt x="106294" y="1538804"/>
                  <a:pt x="5231" y="1406375"/>
                  <a:pt x="0" y="1269198"/>
                </a:cubicBezTo>
                <a:cubicBezTo>
                  <a:pt x="61974" y="923883"/>
                  <a:pt x="65432" y="511428"/>
                  <a:pt x="0" y="253846"/>
                </a:cubicBezTo>
                <a:close/>
              </a:path>
              <a:path w="5472964" h="1523044" stroke="0" extrusionOk="0">
                <a:moveTo>
                  <a:pt x="0" y="253846"/>
                </a:moveTo>
                <a:cubicBezTo>
                  <a:pt x="2186" y="127510"/>
                  <a:pt x="99621" y="-17737"/>
                  <a:pt x="253846" y="0"/>
                </a:cubicBezTo>
                <a:cubicBezTo>
                  <a:pt x="1040799" y="33707"/>
                  <a:pt x="2859000" y="-162475"/>
                  <a:pt x="5219118" y="0"/>
                </a:cubicBezTo>
                <a:cubicBezTo>
                  <a:pt x="5362064" y="-845"/>
                  <a:pt x="5464956" y="119645"/>
                  <a:pt x="5472964" y="253846"/>
                </a:cubicBezTo>
                <a:cubicBezTo>
                  <a:pt x="5467821" y="719593"/>
                  <a:pt x="5529612" y="928417"/>
                  <a:pt x="5472964" y="1269198"/>
                </a:cubicBezTo>
                <a:cubicBezTo>
                  <a:pt x="5493095" y="1426210"/>
                  <a:pt x="5355592" y="1521226"/>
                  <a:pt x="5219118" y="1523044"/>
                </a:cubicBezTo>
                <a:cubicBezTo>
                  <a:pt x="4293383" y="1575895"/>
                  <a:pt x="2270805" y="1645326"/>
                  <a:pt x="253846" y="1523044"/>
                </a:cubicBezTo>
                <a:cubicBezTo>
                  <a:pt x="116859" y="1540668"/>
                  <a:pt x="22899" y="1411438"/>
                  <a:pt x="0" y="1269198"/>
                </a:cubicBezTo>
                <a:cubicBezTo>
                  <a:pt x="-63803" y="872314"/>
                  <a:pt x="-81614" y="674325"/>
                  <a:pt x="0" y="253846"/>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0" i="0" dirty="0">
                <a:solidFill>
                  <a:srgbClr val="000000"/>
                </a:solidFill>
                <a:effectLst/>
                <a:latin typeface="OpenSans"/>
              </a:rPr>
              <a:t>     </a:t>
            </a:r>
            <a:endParaRPr lang="en-US" sz="4000" dirty="0"/>
          </a:p>
        </p:txBody>
      </p:sp>
      <p:sp>
        <p:nvSpPr>
          <p:cNvPr id="14" name="TextBox 13"/>
          <p:cNvSpPr txBox="1"/>
          <p:nvPr/>
        </p:nvSpPr>
        <p:spPr>
          <a:xfrm>
            <a:off x="1315996" y="1455048"/>
            <a:ext cx="4700226" cy="156966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Vì sao bạn nhỏ cảm thấy không khí hội xuân ngập tràn yêu thương?</a:t>
            </a:r>
            <a:endParaRPr lang="en-US" sz="3200" dirty="0">
              <a:latin typeface="Calibri" panose="020F0502020204030204" pitchFamily="34" charset="0"/>
              <a:cs typeface="Calibri" panose="020F0502020204030204" pitchFamily="34" charset="0"/>
            </a:endParaRPr>
          </a:p>
        </p:txBody>
      </p:sp>
      <p:pic>
        <p:nvPicPr>
          <p:cNvPr id="15" name="Picture 4" descr="Number 0 to 9 with math symbols"/>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8863" t="-1775" r="20743" b="69704"/>
          <a:stretch/>
        </p:blipFill>
        <p:spPr bwMode="auto">
          <a:xfrm>
            <a:off x="486890" y="1507275"/>
            <a:ext cx="989927" cy="92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77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1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ppt_y</p:attrName>
                                        </p:attrNameLst>
                                      </p:cBhvr>
                                      <p:tavLst>
                                        <p:tav tm="0">
                                          <p:val>
                                            <p:strVal val="#ppt_y+#ppt_h*1.125000"/>
                                          </p:val>
                                        </p:tav>
                                        <p:tav tm="100000">
                                          <p:val>
                                            <p:strVal val="#ppt_y"/>
                                          </p:val>
                                        </p:tav>
                                      </p:tavLst>
                                    </p:anim>
                                    <p:animEffect transition="in" filter="wipe(up)">
                                      <p:cBhvr>
                                        <p:cTn id="16" dur="500"/>
                                        <p:tgtEl>
                                          <p:spTgt spid="15"/>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p:tgtEl>
                                          <p:spTgt spid="26"/>
                                        </p:tgtEl>
                                        <p:attrNameLst>
                                          <p:attrName>ppt_y</p:attrName>
                                        </p:attrNameLst>
                                      </p:cBhvr>
                                      <p:tavLst>
                                        <p:tav tm="0">
                                          <p:val>
                                            <p:strVal val="#ppt_y+#ppt_h*1.125000"/>
                                          </p:val>
                                        </p:tav>
                                        <p:tav tm="100000">
                                          <p:val>
                                            <p:strVal val="#ppt_y"/>
                                          </p:val>
                                        </p:tav>
                                      </p:tavLst>
                                    </p:anim>
                                    <p:animEffect transition="in" filter="wipe(up)">
                                      <p:cBhvr>
                                        <p:cTn id="29" dur="500"/>
                                        <p:tgtEl>
                                          <p:spTgt spid="26"/>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p:tgtEl>
                                          <p:spTgt spid="27"/>
                                        </p:tgtEl>
                                        <p:attrNameLst>
                                          <p:attrName>ppt_y</p:attrName>
                                        </p:attrNameLst>
                                      </p:cBhvr>
                                      <p:tavLst>
                                        <p:tav tm="0">
                                          <p:val>
                                            <p:strVal val="#ppt_y+#ppt_h*1.125000"/>
                                          </p:val>
                                        </p:tav>
                                        <p:tav tm="100000">
                                          <p:val>
                                            <p:strVal val="#ppt_y"/>
                                          </p:val>
                                        </p:tav>
                                      </p:tavLst>
                                    </p:anim>
                                    <p:animEffect transition="in" filter="wipe(up)">
                                      <p:cBhvr>
                                        <p:cTn id="33" dur="500"/>
                                        <p:tgtEl>
                                          <p:spTgt spid="27"/>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p:tgtEl>
                                          <p:spTgt spid="25"/>
                                        </p:tgtEl>
                                        <p:attrNameLst>
                                          <p:attrName>ppt_y</p:attrName>
                                        </p:attrNameLst>
                                      </p:cBhvr>
                                      <p:tavLst>
                                        <p:tav tm="0">
                                          <p:val>
                                            <p:strVal val="#ppt_y+#ppt_h*1.125000"/>
                                          </p:val>
                                        </p:tav>
                                        <p:tav tm="100000">
                                          <p:val>
                                            <p:strVal val="#ppt_y"/>
                                          </p:val>
                                        </p:tav>
                                      </p:tavLst>
                                    </p:anim>
                                    <p:animEffect transition="in" filter="wipe(up)">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5" grpId="0"/>
      <p:bldP spid="11"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pic>
        <p:nvPicPr>
          <p:cNvPr id="7" name="Graphic 15">
            <a:extLst>
              <a:ext uri="{FF2B5EF4-FFF2-40B4-BE49-F238E27FC236}">
                <a16:creationId xmlns:a16="http://schemas.microsoft.com/office/drawing/2014/main" id="{055743BB-526E-310E-2112-B0E1EE4F0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1531999"/>
            <a:ext cx="4737630" cy="5063181"/>
          </a:xfrm>
          <a:prstGeom prst="rect">
            <a:avLst/>
          </a:prstGeom>
        </p:spPr>
      </p:pic>
      <p:sp>
        <p:nvSpPr>
          <p:cNvPr id="9" name="TextBox 8">
            <a:extLst>
              <a:ext uri="{FF2B5EF4-FFF2-40B4-BE49-F238E27FC236}">
                <a16:creationId xmlns:a16="http://schemas.microsoft.com/office/drawing/2014/main" id="{D8B1C5AC-42CC-1F77-81F2-B3F5AEBEC61D}"/>
              </a:ext>
            </a:extLst>
          </p:cNvPr>
          <p:cNvSpPr txBox="1"/>
          <p:nvPr/>
        </p:nvSpPr>
        <p:spPr>
          <a:xfrm>
            <a:off x="266008" y="155760"/>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vi-VN"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vi-VN"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Nội </a:t>
            </a:r>
            <a:r>
              <a:rPr lang="vi-VN"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dung</a:t>
            </a:r>
            <a:r>
              <a:rPr lang="vi-VN"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72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chính</a:t>
            </a:r>
            <a:endParaRPr lang="en-US" sz="72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0" name="Cloud Callout 9"/>
          <p:cNvSpPr/>
          <p:nvPr/>
        </p:nvSpPr>
        <p:spPr>
          <a:xfrm>
            <a:off x="5466535" y="1526734"/>
            <a:ext cx="5838497" cy="3361830"/>
          </a:xfrm>
          <a:prstGeom prst="cloudCallout">
            <a:avLst>
              <a:gd name="adj1" fmla="val -67180"/>
              <a:gd name="adj2" fmla="val 35433"/>
            </a:avLst>
          </a:prstGeom>
          <a:solidFill>
            <a:schemeClr val="bg1"/>
          </a:solidFill>
          <a:ln>
            <a:solidFill>
              <a:srgbClr val="0033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FB35E11-806B-BABE-5376-699F05587491}"/>
              </a:ext>
            </a:extLst>
          </p:cNvPr>
          <p:cNvSpPr txBox="1"/>
          <p:nvPr/>
        </p:nvSpPr>
        <p:spPr>
          <a:xfrm>
            <a:off x="6028839" y="2240618"/>
            <a:ext cx="4713888" cy="1200329"/>
          </a:xfrm>
          <a:prstGeom prst="rect">
            <a:avLst/>
          </a:prstGeom>
          <a:noFill/>
        </p:spPr>
        <p:txBody>
          <a:bodyPr wrap="square" rtlCol="0">
            <a:spAutoFit/>
          </a:bodyPr>
          <a:lstStyle/>
          <a:p>
            <a:pPr algn="just"/>
            <a:r>
              <a:rPr lang="vi-VN" sz="3600" dirty="0">
                <a:latin typeface="Calibri" panose="020F0502020204030204" pitchFamily="34" charset="0"/>
                <a:cs typeface="Calibri" panose="020F0502020204030204" pitchFamily="34" charset="0"/>
              </a:rPr>
              <a:t>Theo em, nội dung chính của bài là gì?</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750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9" name="TextBox 8">
            <a:extLst>
              <a:ext uri="{FF2B5EF4-FFF2-40B4-BE49-F238E27FC236}">
                <a16:creationId xmlns:a16="http://schemas.microsoft.com/office/drawing/2014/main" id="{D8B1C5AC-42CC-1F77-81F2-B3F5AEBEC61D}"/>
              </a:ext>
            </a:extLst>
          </p:cNvPr>
          <p:cNvSpPr txBox="1"/>
          <p:nvPr/>
        </p:nvSpPr>
        <p:spPr>
          <a:xfrm>
            <a:off x="266008" y="155760"/>
            <a:ext cx="12034345" cy="1387366"/>
          </a:xfrm>
          <a:prstGeom prst="rect">
            <a:avLst/>
          </a:prstGeom>
          <a:noFill/>
        </p:spPr>
        <p:txBody>
          <a:bodyPr wrap="square" rtlCol="0">
            <a:prstTxWarp prst="textButton">
              <a:avLst>
                <a:gd name="adj" fmla="val 11166381"/>
              </a:avLst>
            </a:prstTxWarp>
            <a:spAutoFit/>
          </a:bodyPr>
          <a:lstStyle/>
          <a:p>
            <a:pPr algn="ctr">
              <a:lnSpc>
                <a:spcPct val="80000"/>
              </a:lnSpc>
            </a:pPr>
            <a:endParaRPr lang="vi-VN"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vi-VN"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Nội </a:t>
            </a:r>
            <a:r>
              <a:rPr lang="vi-VN"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dung</a:t>
            </a:r>
            <a:r>
              <a:rPr lang="vi-VN"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72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chính</a:t>
            </a:r>
            <a:endParaRPr lang="en-US" sz="72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pic>
        <p:nvPicPr>
          <p:cNvPr id="12" name="Graphic 15">
            <a:extLst>
              <a:ext uri="{FF2B5EF4-FFF2-40B4-BE49-F238E27FC236}">
                <a16:creationId xmlns:a16="http://schemas.microsoft.com/office/drawing/2014/main" id="{055743BB-526E-310E-2112-B0E1EE4F0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2020" y="3428999"/>
            <a:ext cx="2858028" cy="3054420"/>
          </a:xfrm>
          <a:prstGeom prst="rect">
            <a:avLst/>
          </a:prstGeom>
        </p:spPr>
      </p:pic>
      <p:sp>
        <p:nvSpPr>
          <p:cNvPr id="13" name="Hình chữ nhật: Góc Tròn 38">
            <a:extLst>
              <a:ext uri="{FF2B5EF4-FFF2-40B4-BE49-F238E27FC236}">
                <a16:creationId xmlns:a16="http://schemas.microsoft.com/office/drawing/2014/main" id="{663E622E-D4E2-1878-5768-F24F23A211ED}"/>
              </a:ext>
            </a:extLst>
          </p:cNvPr>
          <p:cNvSpPr/>
          <p:nvPr/>
        </p:nvSpPr>
        <p:spPr>
          <a:xfrm>
            <a:off x="3903201" y="1543126"/>
            <a:ext cx="7041023" cy="4780451"/>
          </a:xfrm>
          <a:custGeom>
            <a:avLst/>
            <a:gdLst>
              <a:gd name="connsiteX0" fmla="*/ 0 w 7041023"/>
              <a:gd name="connsiteY0" fmla="*/ 796758 h 4780451"/>
              <a:gd name="connsiteX1" fmla="*/ 796758 w 7041023"/>
              <a:gd name="connsiteY1" fmla="*/ 0 h 4780451"/>
              <a:gd name="connsiteX2" fmla="*/ 1423221 w 7041023"/>
              <a:gd name="connsiteY2" fmla="*/ 0 h 4780451"/>
              <a:gd name="connsiteX3" fmla="*/ 2213110 w 7041023"/>
              <a:gd name="connsiteY3" fmla="*/ 0 h 4780451"/>
              <a:gd name="connsiteX4" fmla="*/ 2948523 w 7041023"/>
              <a:gd name="connsiteY4" fmla="*/ 0 h 4780451"/>
              <a:gd name="connsiteX5" fmla="*/ 3629462 w 7041023"/>
              <a:gd name="connsiteY5" fmla="*/ 0 h 4780451"/>
              <a:gd name="connsiteX6" fmla="*/ 4419350 w 7041023"/>
              <a:gd name="connsiteY6" fmla="*/ 0 h 4780451"/>
              <a:gd name="connsiteX7" fmla="*/ 4936863 w 7041023"/>
              <a:gd name="connsiteY7" fmla="*/ 0 h 4780451"/>
              <a:gd name="connsiteX8" fmla="*/ 5563327 w 7041023"/>
              <a:gd name="connsiteY8" fmla="*/ 0 h 4780451"/>
              <a:gd name="connsiteX9" fmla="*/ 6244265 w 7041023"/>
              <a:gd name="connsiteY9" fmla="*/ 0 h 4780451"/>
              <a:gd name="connsiteX10" fmla="*/ 7041023 w 7041023"/>
              <a:gd name="connsiteY10" fmla="*/ 796758 h 4780451"/>
              <a:gd name="connsiteX11" fmla="*/ 7041023 w 7041023"/>
              <a:gd name="connsiteY11" fmla="*/ 1466014 h 4780451"/>
              <a:gd name="connsiteX12" fmla="*/ 7041023 w 7041023"/>
              <a:gd name="connsiteY12" fmla="*/ 2167140 h 4780451"/>
              <a:gd name="connsiteX13" fmla="*/ 7041023 w 7041023"/>
              <a:gd name="connsiteY13" fmla="*/ 2836396 h 4780451"/>
              <a:gd name="connsiteX14" fmla="*/ 7041023 w 7041023"/>
              <a:gd name="connsiteY14" fmla="*/ 3983693 h 4780451"/>
              <a:gd name="connsiteX15" fmla="*/ 6244265 w 7041023"/>
              <a:gd name="connsiteY15" fmla="*/ 4780451 h 4780451"/>
              <a:gd name="connsiteX16" fmla="*/ 5726752 w 7041023"/>
              <a:gd name="connsiteY16" fmla="*/ 4780451 h 4780451"/>
              <a:gd name="connsiteX17" fmla="*/ 5154764 w 7041023"/>
              <a:gd name="connsiteY17" fmla="*/ 4780451 h 4780451"/>
              <a:gd name="connsiteX18" fmla="*/ 4637250 w 7041023"/>
              <a:gd name="connsiteY18" fmla="*/ 4780451 h 4780451"/>
              <a:gd name="connsiteX19" fmla="*/ 4010787 w 7041023"/>
              <a:gd name="connsiteY19" fmla="*/ 4780451 h 4780451"/>
              <a:gd name="connsiteX20" fmla="*/ 3220899 w 7041023"/>
              <a:gd name="connsiteY20" fmla="*/ 4780451 h 4780451"/>
              <a:gd name="connsiteX21" fmla="*/ 2431010 w 7041023"/>
              <a:gd name="connsiteY21" fmla="*/ 4780451 h 4780451"/>
              <a:gd name="connsiteX22" fmla="*/ 1695597 w 7041023"/>
              <a:gd name="connsiteY22" fmla="*/ 4780451 h 4780451"/>
              <a:gd name="connsiteX23" fmla="*/ 796758 w 7041023"/>
              <a:gd name="connsiteY23" fmla="*/ 4780451 h 4780451"/>
              <a:gd name="connsiteX24" fmla="*/ 0 w 7041023"/>
              <a:gd name="connsiteY24" fmla="*/ 3983693 h 4780451"/>
              <a:gd name="connsiteX25" fmla="*/ 0 w 7041023"/>
              <a:gd name="connsiteY25" fmla="*/ 3282567 h 4780451"/>
              <a:gd name="connsiteX26" fmla="*/ 0 w 7041023"/>
              <a:gd name="connsiteY26" fmla="*/ 2581442 h 4780451"/>
              <a:gd name="connsiteX27" fmla="*/ 0 w 7041023"/>
              <a:gd name="connsiteY27" fmla="*/ 1880316 h 4780451"/>
              <a:gd name="connsiteX28" fmla="*/ 0 w 7041023"/>
              <a:gd name="connsiteY28" fmla="*/ 796758 h 478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041023" h="4780451" fill="none" extrusionOk="0">
                <a:moveTo>
                  <a:pt x="0" y="796758"/>
                </a:moveTo>
                <a:cubicBezTo>
                  <a:pt x="-21350" y="396842"/>
                  <a:pt x="360550" y="23886"/>
                  <a:pt x="796758" y="0"/>
                </a:cubicBezTo>
                <a:cubicBezTo>
                  <a:pt x="1021668" y="-7754"/>
                  <a:pt x="1133054" y="-3932"/>
                  <a:pt x="1423221" y="0"/>
                </a:cubicBezTo>
                <a:cubicBezTo>
                  <a:pt x="1713388" y="3932"/>
                  <a:pt x="1973890" y="-33493"/>
                  <a:pt x="2213110" y="0"/>
                </a:cubicBezTo>
                <a:cubicBezTo>
                  <a:pt x="2452330" y="33493"/>
                  <a:pt x="2775805" y="4952"/>
                  <a:pt x="2948523" y="0"/>
                </a:cubicBezTo>
                <a:cubicBezTo>
                  <a:pt x="3121241" y="-4952"/>
                  <a:pt x="3397834" y="1740"/>
                  <a:pt x="3629462" y="0"/>
                </a:cubicBezTo>
                <a:cubicBezTo>
                  <a:pt x="3861090" y="-1740"/>
                  <a:pt x="4221182" y="-2461"/>
                  <a:pt x="4419350" y="0"/>
                </a:cubicBezTo>
                <a:cubicBezTo>
                  <a:pt x="4617518" y="2461"/>
                  <a:pt x="4816699" y="8265"/>
                  <a:pt x="4936863" y="0"/>
                </a:cubicBezTo>
                <a:cubicBezTo>
                  <a:pt x="5057027" y="-8265"/>
                  <a:pt x="5338068" y="-17172"/>
                  <a:pt x="5563327" y="0"/>
                </a:cubicBezTo>
                <a:cubicBezTo>
                  <a:pt x="5788586" y="17172"/>
                  <a:pt x="5964757" y="26920"/>
                  <a:pt x="6244265" y="0"/>
                </a:cubicBezTo>
                <a:cubicBezTo>
                  <a:pt x="6646626" y="-89381"/>
                  <a:pt x="7011128" y="393908"/>
                  <a:pt x="7041023" y="796758"/>
                </a:cubicBezTo>
                <a:cubicBezTo>
                  <a:pt x="7031672" y="1029985"/>
                  <a:pt x="7014422" y="1182915"/>
                  <a:pt x="7041023" y="1466014"/>
                </a:cubicBezTo>
                <a:cubicBezTo>
                  <a:pt x="7067624" y="1749113"/>
                  <a:pt x="7033970" y="1938114"/>
                  <a:pt x="7041023" y="2167140"/>
                </a:cubicBezTo>
                <a:cubicBezTo>
                  <a:pt x="7048076" y="2396166"/>
                  <a:pt x="7063337" y="2527288"/>
                  <a:pt x="7041023" y="2836396"/>
                </a:cubicBezTo>
                <a:cubicBezTo>
                  <a:pt x="7018709" y="3145504"/>
                  <a:pt x="7068575" y="3432046"/>
                  <a:pt x="7041023" y="3983693"/>
                </a:cubicBezTo>
                <a:cubicBezTo>
                  <a:pt x="7019738" y="4442505"/>
                  <a:pt x="6626752" y="4764906"/>
                  <a:pt x="6244265" y="4780451"/>
                </a:cubicBezTo>
                <a:cubicBezTo>
                  <a:pt x="6032477" y="4788512"/>
                  <a:pt x="5870087" y="4769833"/>
                  <a:pt x="5726752" y="4780451"/>
                </a:cubicBezTo>
                <a:cubicBezTo>
                  <a:pt x="5583417" y="4791069"/>
                  <a:pt x="5330890" y="4764349"/>
                  <a:pt x="5154764" y="4780451"/>
                </a:cubicBezTo>
                <a:cubicBezTo>
                  <a:pt x="4978638" y="4796553"/>
                  <a:pt x="4874170" y="4801088"/>
                  <a:pt x="4637250" y="4780451"/>
                </a:cubicBezTo>
                <a:cubicBezTo>
                  <a:pt x="4400330" y="4759814"/>
                  <a:pt x="4274887" y="4765127"/>
                  <a:pt x="4010787" y="4780451"/>
                </a:cubicBezTo>
                <a:cubicBezTo>
                  <a:pt x="3746687" y="4795775"/>
                  <a:pt x="3385743" y="4751252"/>
                  <a:pt x="3220899" y="4780451"/>
                </a:cubicBezTo>
                <a:cubicBezTo>
                  <a:pt x="3056055" y="4809650"/>
                  <a:pt x="2598794" y="4750829"/>
                  <a:pt x="2431010" y="4780451"/>
                </a:cubicBezTo>
                <a:cubicBezTo>
                  <a:pt x="2263226" y="4810073"/>
                  <a:pt x="1937864" y="4757599"/>
                  <a:pt x="1695597" y="4780451"/>
                </a:cubicBezTo>
                <a:cubicBezTo>
                  <a:pt x="1453330" y="4803303"/>
                  <a:pt x="1221607" y="4798619"/>
                  <a:pt x="796758" y="4780451"/>
                </a:cubicBezTo>
                <a:cubicBezTo>
                  <a:pt x="384149" y="4765997"/>
                  <a:pt x="-3994" y="4433262"/>
                  <a:pt x="0" y="3983693"/>
                </a:cubicBezTo>
                <a:cubicBezTo>
                  <a:pt x="1344" y="3799516"/>
                  <a:pt x="-28900" y="3431820"/>
                  <a:pt x="0" y="3282567"/>
                </a:cubicBezTo>
                <a:cubicBezTo>
                  <a:pt x="28900" y="3133314"/>
                  <a:pt x="24747" y="2858323"/>
                  <a:pt x="0" y="2581442"/>
                </a:cubicBezTo>
                <a:cubicBezTo>
                  <a:pt x="-24747" y="2304562"/>
                  <a:pt x="26094" y="2047677"/>
                  <a:pt x="0" y="1880316"/>
                </a:cubicBezTo>
                <a:cubicBezTo>
                  <a:pt x="-26094" y="1712955"/>
                  <a:pt x="-16210" y="1330698"/>
                  <a:pt x="0" y="796758"/>
                </a:cubicBezTo>
                <a:close/>
              </a:path>
              <a:path w="7041023" h="4780451" stroke="0" extrusionOk="0">
                <a:moveTo>
                  <a:pt x="0" y="796758"/>
                </a:moveTo>
                <a:cubicBezTo>
                  <a:pt x="-17207" y="329727"/>
                  <a:pt x="326238" y="-35428"/>
                  <a:pt x="796758" y="0"/>
                </a:cubicBezTo>
                <a:cubicBezTo>
                  <a:pt x="941030" y="-9311"/>
                  <a:pt x="1161650" y="757"/>
                  <a:pt x="1314271" y="0"/>
                </a:cubicBezTo>
                <a:cubicBezTo>
                  <a:pt x="1466892" y="-757"/>
                  <a:pt x="1720023" y="13259"/>
                  <a:pt x="1886259" y="0"/>
                </a:cubicBezTo>
                <a:cubicBezTo>
                  <a:pt x="2052495" y="-13259"/>
                  <a:pt x="2264886" y="21527"/>
                  <a:pt x="2403773" y="0"/>
                </a:cubicBezTo>
                <a:cubicBezTo>
                  <a:pt x="2542660" y="-21527"/>
                  <a:pt x="2951162" y="-18147"/>
                  <a:pt x="3139186" y="0"/>
                </a:cubicBezTo>
                <a:cubicBezTo>
                  <a:pt x="3327210" y="18147"/>
                  <a:pt x="3585520" y="22572"/>
                  <a:pt x="3711174" y="0"/>
                </a:cubicBezTo>
                <a:cubicBezTo>
                  <a:pt x="3836828" y="-22572"/>
                  <a:pt x="4019665" y="20118"/>
                  <a:pt x="4228687" y="0"/>
                </a:cubicBezTo>
                <a:cubicBezTo>
                  <a:pt x="4437709" y="-20118"/>
                  <a:pt x="4744596" y="27015"/>
                  <a:pt x="4909626" y="0"/>
                </a:cubicBezTo>
                <a:cubicBezTo>
                  <a:pt x="5074656" y="-27015"/>
                  <a:pt x="5403738" y="-33722"/>
                  <a:pt x="5645039" y="0"/>
                </a:cubicBezTo>
                <a:cubicBezTo>
                  <a:pt x="5886340" y="33722"/>
                  <a:pt x="6017947" y="-27093"/>
                  <a:pt x="6244265" y="0"/>
                </a:cubicBezTo>
                <a:cubicBezTo>
                  <a:pt x="6647172" y="-31686"/>
                  <a:pt x="7034631" y="397948"/>
                  <a:pt x="7041023" y="796758"/>
                </a:cubicBezTo>
                <a:cubicBezTo>
                  <a:pt x="7014652" y="948329"/>
                  <a:pt x="7064756" y="1174057"/>
                  <a:pt x="7041023" y="1370406"/>
                </a:cubicBezTo>
                <a:cubicBezTo>
                  <a:pt x="7017290" y="1566755"/>
                  <a:pt x="7013708" y="1775007"/>
                  <a:pt x="7041023" y="1944055"/>
                </a:cubicBezTo>
                <a:cubicBezTo>
                  <a:pt x="7068338" y="2113103"/>
                  <a:pt x="7033504" y="2294436"/>
                  <a:pt x="7041023" y="2485834"/>
                </a:cubicBezTo>
                <a:cubicBezTo>
                  <a:pt x="7048542" y="2677232"/>
                  <a:pt x="7059016" y="2926701"/>
                  <a:pt x="7041023" y="3091351"/>
                </a:cubicBezTo>
                <a:cubicBezTo>
                  <a:pt x="7023030" y="3256001"/>
                  <a:pt x="7076794" y="3591439"/>
                  <a:pt x="7041023" y="3983693"/>
                </a:cubicBezTo>
                <a:cubicBezTo>
                  <a:pt x="7117432" y="4432714"/>
                  <a:pt x="6656902" y="4728468"/>
                  <a:pt x="6244265" y="4780451"/>
                </a:cubicBezTo>
                <a:cubicBezTo>
                  <a:pt x="6100205" y="4778014"/>
                  <a:pt x="5829534" y="4766144"/>
                  <a:pt x="5672277" y="4780451"/>
                </a:cubicBezTo>
                <a:cubicBezTo>
                  <a:pt x="5515020" y="4794758"/>
                  <a:pt x="5160767" y="4819526"/>
                  <a:pt x="4882388" y="4780451"/>
                </a:cubicBezTo>
                <a:cubicBezTo>
                  <a:pt x="4604009" y="4741376"/>
                  <a:pt x="4530221" y="4783269"/>
                  <a:pt x="4364875" y="4780451"/>
                </a:cubicBezTo>
                <a:cubicBezTo>
                  <a:pt x="4199529" y="4777633"/>
                  <a:pt x="4076602" y="4756075"/>
                  <a:pt x="3847362" y="4780451"/>
                </a:cubicBezTo>
                <a:cubicBezTo>
                  <a:pt x="3618122" y="4804827"/>
                  <a:pt x="3404223" y="4802951"/>
                  <a:pt x="3166424" y="4780451"/>
                </a:cubicBezTo>
                <a:cubicBezTo>
                  <a:pt x="2928625" y="4757951"/>
                  <a:pt x="2645311" y="4797044"/>
                  <a:pt x="2376535" y="4780451"/>
                </a:cubicBezTo>
                <a:cubicBezTo>
                  <a:pt x="2107759" y="4763858"/>
                  <a:pt x="2116152" y="4782195"/>
                  <a:pt x="1859022" y="4780451"/>
                </a:cubicBezTo>
                <a:cubicBezTo>
                  <a:pt x="1601892" y="4778707"/>
                  <a:pt x="1015025" y="4749579"/>
                  <a:pt x="796758" y="4780451"/>
                </a:cubicBezTo>
                <a:cubicBezTo>
                  <a:pt x="297588" y="4781820"/>
                  <a:pt x="23370" y="4406699"/>
                  <a:pt x="0" y="3983693"/>
                </a:cubicBezTo>
                <a:cubicBezTo>
                  <a:pt x="-22145" y="3787886"/>
                  <a:pt x="20472" y="3606837"/>
                  <a:pt x="0" y="3410045"/>
                </a:cubicBezTo>
                <a:cubicBezTo>
                  <a:pt x="-20472" y="3213253"/>
                  <a:pt x="-28570" y="2980622"/>
                  <a:pt x="0" y="2804527"/>
                </a:cubicBezTo>
                <a:cubicBezTo>
                  <a:pt x="28570" y="2628432"/>
                  <a:pt x="-19948" y="2442111"/>
                  <a:pt x="0" y="2230879"/>
                </a:cubicBezTo>
                <a:cubicBezTo>
                  <a:pt x="19948" y="2019647"/>
                  <a:pt x="30938" y="1771211"/>
                  <a:pt x="0" y="1529753"/>
                </a:cubicBezTo>
                <a:cubicBezTo>
                  <a:pt x="-30938" y="1288295"/>
                  <a:pt x="16312" y="1076555"/>
                  <a:pt x="0" y="796758"/>
                </a:cubicBezTo>
                <a:close/>
              </a:path>
            </a:pathLst>
          </a:custGeom>
          <a:solidFill>
            <a:schemeClr val="accent6">
              <a:lumMod val="40000"/>
              <a:lumOff val="60000"/>
            </a:schemeClr>
          </a:solidFill>
          <a:ln>
            <a:solidFill>
              <a:schemeClr val="accent1"/>
            </a:solidFill>
            <a:prstDash val="dash"/>
            <a:extLst>
              <a:ext uri="{C807C97D-BFC1-408E-A445-0C87EB9F89A2}">
                <ask:lineSketchStyleProps xmlns:ask="http://schemas.microsoft.com/office/drawing/2018/sketchyshapes" sd="219144424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oogle Shape;1478;p37">
            <a:extLst>
              <a:ext uri="{FF2B5EF4-FFF2-40B4-BE49-F238E27FC236}">
                <a16:creationId xmlns:a16="http://schemas.microsoft.com/office/drawing/2014/main" id="{B29098B3-325A-795D-0B56-DB569E1867A8}"/>
              </a:ext>
            </a:extLst>
          </p:cNvPr>
          <p:cNvPicPr preferRelativeResize="0"/>
          <p:nvPr/>
        </p:nvPicPr>
        <p:blipFill rotWithShape="1">
          <a:blip r:embed="rId5">
            <a:alphaModFix/>
          </a:blip>
          <a:srcRect l="17798" t="12907" r="27839"/>
          <a:stretch/>
        </p:blipFill>
        <p:spPr>
          <a:xfrm rot="1284086">
            <a:off x="9846588" y="1629470"/>
            <a:ext cx="592908" cy="679412"/>
          </a:xfrm>
          <a:prstGeom prst="rect">
            <a:avLst/>
          </a:prstGeom>
          <a:noFill/>
          <a:ln>
            <a:noFill/>
          </a:ln>
          <a:effectLst>
            <a:outerShdw dist="57150" dir="3000000" algn="bl" rotWithShape="0">
              <a:schemeClr val="dk1">
                <a:alpha val="40000"/>
              </a:schemeClr>
            </a:outerShdw>
          </a:effectLst>
        </p:spPr>
      </p:pic>
      <p:pic>
        <p:nvPicPr>
          <p:cNvPr id="15" name="Google Shape;1478;p37">
            <a:extLst>
              <a:ext uri="{FF2B5EF4-FFF2-40B4-BE49-F238E27FC236}">
                <a16:creationId xmlns:a16="http://schemas.microsoft.com/office/drawing/2014/main" id="{CE966358-D7A1-10D4-5632-03320CA6855E}"/>
              </a:ext>
            </a:extLst>
          </p:cNvPr>
          <p:cNvPicPr preferRelativeResize="0"/>
          <p:nvPr/>
        </p:nvPicPr>
        <p:blipFill rotWithShape="1">
          <a:blip r:embed="rId5">
            <a:alphaModFix/>
          </a:blip>
          <a:srcRect l="17798" t="12907" r="27839"/>
          <a:stretch/>
        </p:blipFill>
        <p:spPr>
          <a:xfrm rot="1284086">
            <a:off x="10413344" y="1382310"/>
            <a:ext cx="592908" cy="679412"/>
          </a:xfrm>
          <a:prstGeom prst="rect">
            <a:avLst/>
          </a:prstGeom>
          <a:noFill/>
          <a:ln>
            <a:noFill/>
          </a:ln>
          <a:effectLst>
            <a:outerShdw dist="57150" dir="3000000" algn="bl" rotWithShape="0">
              <a:schemeClr val="dk1">
                <a:alpha val="40000"/>
              </a:schemeClr>
            </a:outerShdw>
          </a:effectLst>
        </p:spPr>
      </p:pic>
      <p:sp>
        <p:nvSpPr>
          <p:cNvPr id="16" name="TextBox 15"/>
          <p:cNvSpPr txBox="1"/>
          <p:nvPr/>
        </p:nvSpPr>
        <p:spPr>
          <a:xfrm>
            <a:off x="4114233" y="2624555"/>
            <a:ext cx="6595565" cy="2308324"/>
          </a:xfrm>
          <a:prstGeom prst="rect">
            <a:avLst/>
          </a:prstGeom>
          <a:noFill/>
        </p:spPr>
        <p:txBody>
          <a:bodyPr wrap="square" rtlCol="0">
            <a:spAutoFit/>
          </a:bodyPr>
          <a:lstStyle/>
          <a:p>
            <a:pPr algn="just"/>
            <a:r>
              <a:rPr lang="vi-VN" sz="3600" dirty="0">
                <a:latin typeface="Calibri" panose="020F0502020204030204" pitchFamily="34" charset="0"/>
                <a:cs typeface="Calibri" panose="020F0502020204030204" pitchFamily="34" charset="0"/>
              </a:rPr>
              <a:t>Không khí tưng bừng, náo nhiệt của ngày hội xuân, niềm vui cùng bạn tham gia hội xuân, niềm vui chuẩn bị đón Tết Cổ truyền.</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191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Graphic 3">
            <a:extLst>
              <a:ext uri="{FF2B5EF4-FFF2-40B4-BE49-F238E27FC236}">
                <a16:creationId xmlns:a16="http://schemas.microsoft.com/office/drawing/2014/main" id="{3B4C06AB-4A32-1BBD-1DD3-96307338F2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465879" y="3235801"/>
            <a:ext cx="2687364" cy="3479324"/>
          </a:xfrm>
          <a:prstGeom prst="rect">
            <a:avLst/>
          </a:prstGeom>
        </p:spPr>
      </p:pic>
      <p:pic>
        <p:nvPicPr>
          <p:cNvPr id="11" name="Hình ảnh 19" descr="Ảnh có chứa đầy màu sắc, được trang trí, đồ chơi, búp bê&#10;&#10;Mô tả được tạo tự động">
            <a:extLst>
              <a:ext uri="{FF2B5EF4-FFF2-40B4-BE49-F238E27FC236}">
                <a16:creationId xmlns:a16="http://schemas.microsoft.com/office/drawing/2014/main" id="{965920A4-D6FB-0BED-C2D5-9DE6B5FAE31E}"/>
              </a:ext>
            </a:extLst>
          </p:cNvPr>
          <p:cNvPicPr>
            <a:picLocks noChangeAspect="1"/>
          </p:cNvPicPr>
          <p:nvPr/>
        </p:nvPicPr>
        <p:blipFill>
          <a:blip r:embed="rId5"/>
          <a:stretch>
            <a:fillRect/>
          </a:stretch>
        </p:blipFill>
        <p:spPr>
          <a:xfrm>
            <a:off x="3843090" y="2565438"/>
            <a:ext cx="4551636" cy="4346769"/>
          </a:xfrm>
          <a:prstGeom prst="rect">
            <a:avLst/>
          </a:prstGeom>
        </p:spPr>
      </p:pic>
      <p:grpSp>
        <p:nvGrpSpPr>
          <p:cNvPr id="13" name="Group 12">
            <a:extLst>
              <a:ext uri="{FF2B5EF4-FFF2-40B4-BE49-F238E27FC236}">
                <a16:creationId xmlns:a16="http://schemas.microsoft.com/office/drawing/2014/main" id="{B5B90CBE-08C5-D2C4-3CF4-C05A9C952D12}"/>
              </a:ext>
            </a:extLst>
          </p:cNvPr>
          <p:cNvGrpSpPr/>
          <p:nvPr/>
        </p:nvGrpSpPr>
        <p:grpSpPr>
          <a:xfrm rot="920132">
            <a:off x="3790006" y="-38601"/>
            <a:ext cx="4812872" cy="1517340"/>
            <a:chOff x="159959" y="707771"/>
            <a:chExt cx="4392696" cy="1517340"/>
          </a:xfrm>
        </p:grpSpPr>
        <p:sp>
          <p:nvSpPr>
            <p:cNvPr id="14" name="TextBox 13">
              <a:extLst>
                <a:ext uri="{FF2B5EF4-FFF2-40B4-BE49-F238E27FC236}">
                  <a16:creationId xmlns:a16="http://schemas.microsoft.com/office/drawing/2014/main" id="{5E36ADC8-FBE6-DD8D-214A-3AC33C27CEAC}"/>
                </a:ext>
              </a:extLst>
            </p:cNvPr>
            <p:cNvSpPr txBox="1"/>
            <p:nvPr/>
          </p:nvSpPr>
          <p:spPr>
            <a:xfrm rot="20615280">
              <a:off x="159959" y="778561"/>
              <a:ext cx="4263659" cy="1446550"/>
            </a:xfrm>
            <a:prstGeom prst="rect">
              <a:avLst/>
            </a:prstGeom>
            <a:noFill/>
          </p:spPr>
          <p:txBody>
            <a:bodyPr wrap="square" rtlCol="0">
              <a:spAutoFit/>
            </a:bodyPr>
            <a:lstStyle/>
            <a:p>
              <a:pPr algn="ctr"/>
              <a:r>
                <a:rPr lang="vi-VN" sz="8800" dirty="0">
                  <a:ln w="127000">
                    <a:solidFill>
                      <a:schemeClr val="bg1"/>
                    </a:solidFill>
                  </a:ln>
                  <a:latin typeface="#9Slide05 Phobia" panose="02000506000000020003" pitchFamily="2" charset="0"/>
                </a:rPr>
                <a:t>Chặng 3</a:t>
              </a:r>
              <a:endParaRPr lang="en-US" sz="8800" dirty="0">
                <a:ln w="127000">
                  <a:solidFill>
                    <a:schemeClr val="bg1"/>
                  </a:solidFill>
                </a:ln>
                <a:latin typeface="#9Slide05 Phobia" panose="02000506000000020003" pitchFamily="2" charset="0"/>
              </a:endParaRPr>
            </a:p>
          </p:txBody>
        </p:sp>
        <p:sp>
          <p:nvSpPr>
            <p:cNvPr id="15" name="TextBox 14">
              <a:extLst>
                <a:ext uri="{FF2B5EF4-FFF2-40B4-BE49-F238E27FC236}">
                  <a16:creationId xmlns:a16="http://schemas.microsoft.com/office/drawing/2014/main" id="{89021B6F-479D-92CE-E01D-5405A55E1631}"/>
                </a:ext>
              </a:extLst>
            </p:cNvPr>
            <p:cNvSpPr txBox="1"/>
            <p:nvPr/>
          </p:nvSpPr>
          <p:spPr>
            <a:xfrm rot="20615280">
              <a:off x="288996" y="707771"/>
              <a:ext cx="4263659" cy="1446550"/>
            </a:xfrm>
            <a:prstGeom prst="rect">
              <a:avLst/>
            </a:prstGeom>
            <a:noFill/>
          </p:spPr>
          <p:txBody>
            <a:bodyPr wrap="square" rtlCol="0">
              <a:spAutoFit/>
            </a:bodyPr>
            <a:lstStyle/>
            <a:p>
              <a:pPr algn="ctr"/>
              <a:r>
                <a:rPr lang="vi-VN" sz="8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Chặng 3 </a:t>
              </a:r>
              <a:endParaRPr lang="en-US" sz="8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16" name="TextBox 15">
            <a:extLst>
              <a:ext uri="{FF2B5EF4-FFF2-40B4-BE49-F238E27FC236}">
                <a16:creationId xmlns:a16="http://schemas.microsoft.com/office/drawing/2014/main" id="{D0C86743-AA99-8F83-6A97-C9AE74FA3F0F}"/>
              </a:ext>
            </a:extLst>
          </p:cNvPr>
          <p:cNvSpPr txBox="1"/>
          <p:nvPr/>
        </p:nvSpPr>
        <p:spPr>
          <a:xfrm>
            <a:off x="22908" y="1365109"/>
            <a:ext cx="1219200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LUYỆN ĐỌC LẠI</a:t>
            </a:r>
          </a:p>
        </p:txBody>
      </p:sp>
    </p:spTree>
    <p:extLst>
      <p:ext uri="{BB962C8B-B14F-4D97-AF65-F5344CB8AC3E}">
        <p14:creationId xmlns:p14="http://schemas.microsoft.com/office/powerpoint/2010/main" val="2879583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par>
                          <p:cTn id="11" fill="hold">
                            <p:stCondLst>
                              <p:cond delay="1000"/>
                            </p:stCondLst>
                            <p:childTnLst>
                              <p:par>
                                <p:cTn id="12" presetID="2" presetClass="entr" presetSubtype="1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par>
                                <p:cTn id="22" presetID="17" presetClass="entr" presetSubtype="10" fill="hold" nodeType="withEffect">
                                  <p:stCondLst>
                                    <p:cond delay="100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p:cTn id="2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pic>
        <p:nvPicPr>
          <p:cNvPr id="7" name="Graphic 15">
            <a:extLst>
              <a:ext uri="{FF2B5EF4-FFF2-40B4-BE49-F238E27FC236}">
                <a16:creationId xmlns:a16="http://schemas.microsoft.com/office/drawing/2014/main" id="{055743BB-526E-310E-2112-B0E1EE4F0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1531999"/>
            <a:ext cx="4737630" cy="5063181"/>
          </a:xfrm>
          <a:prstGeom prst="rect">
            <a:avLst/>
          </a:prstGeom>
        </p:spPr>
      </p:pic>
      <p:sp>
        <p:nvSpPr>
          <p:cNvPr id="8" name="Cloud Callout 7"/>
          <p:cNvSpPr/>
          <p:nvPr/>
        </p:nvSpPr>
        <p:spPr>
          <a:xfrm>
            <a:off x="5567119" y="1436866"/>
            <a:ext cx="5838497" cy="3361830"/>
          </a:xfrm>
          <a:prstGeom prst="cloudCallout">
            <a:avLst>
              <a:gd name="adj1" fmla="val -67180"/>
              <a:gd name="adj2" fmla="val 35433"/>
            </a:avLst>
          </a:prstGeom>
          <a:solidFill>
            <a:schemeClr val="bg1"/>
          </a:solidFill>
          <a:ln>
            <a:solidFill>
              <a:srgbClr val="0033CC"/>
            </a:solid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B35E11-806B-BABE-5376-699F05587491}"/>
              </a:ext>
            </a:extLst>
          </p:cNvPr>
          <p:cNvSpPr txBox="1"/>
          <p:nvPr/>
        </p:nvSpPr>
        <p:spPr>
          <a:xfrm>
            <a:off x="6028839" y="2240618"/>
            <a:ext cx="4713888" cy="1200329"/>
          </a:xfrm>
          <a:prstGeom prst="rect">
            <a:avLst/>
          </a:prstGeom>
          <a:noFill/>
        </p:spPr>
        <p:txBody>
          <a:bodyPr wrap="square" rtlCol="0">
            <a:spAutoFit/>
          </a:bodyPr>
          <a:lstStyle/>
          <a:p>
            <a:pPr algn="just"/>
            <a:r>
              <a:rPr lang="vi-VN" sz="3600" dirty="0">
                <a:latin typeface="Calibri" panose="020F0502020204030204" pitchFamily="34" charset="0"/>
                <a:cs typeface="Calibri" panose="020F0502020204030204" pitchFamily="34" charset="0"/>
              </a:rPr>
              <a:t>Em sẽ đọc bài thơ với giọng như thế nào?</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08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id="{C024AC2E-359A-3FA9-B48B-DFCE023E9C30}"/>
              </a:ext>
            </a:extLst>
          </p:cNvPr>
          <p:cNvPicPr>
            <a:picLocks noChangeAspect="1"/>
          </p:cNvPicPr>
          <p:nvPr/>
        </p:nvPicPr>
        <p:blipFill>
          <a:blip r:embed="rId4"/>
          <a:stretch>
            <a:fillRect/>
          </a:stretch>
        </p:blipFill>
        <p:spPr>
          <a:xfrm>
            <a:off x="-1513512" y="-166813"/>
            <a:ext cx="1513512" cy="1513512"/>
          </a:xfrm>
          <a:prstGeom prst="rect">
            <a:avLst/>
          </a:prstGeom>
        </p:spPr>
      </p:pic>
      <p:sp>
        <p:nvSpPr>
          <p:cNvPr id="3" name="Rectangle: Diagonal Corners Rounded 33">
            <a:extLst>
              <a:ext uri="{FF2B5EF4-FFF2-40B4-BE49-F238E27FC236}">
                <a16:creationId xmlns:a16="http://schemas.microsoft.com/office/drawing/2014/main" id="{A2B86410-48BD-9447-D8F2-B46A61FBFC53}"/>
              </a:ext>
            </a:extLst>
          </p:cNvPr>
          <p:cNvSpPr/>
          <p:nvPr/>
        </p:nvSpPr>
        <p:spPr>
          <a:xfrm>
            <a:off x="243490" y="332013"/>
            <a:ext cx="11695471" cy="120181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Em</a:t>
            </a:r>
            <a:r>
              <a:rPr lang="en-US" sz="3600" dirty="0">
                <a:solidFill>
                  <a:schemeClr val="tx1"/>
                </a:solidFill>
              </a:rPr>
              <a:t> </a:t>
            </a:r>
            <a:r>
              <a:rPr lang="en-US" sz="3600" dirty="0" err="1">
                <a:solidFill>
                  <a:schemeClr val="tx1"/>
                </a:solidFill>
              </a:rPr>
              <a:t>hãy</a:t>
            </a:r>
            <a:r>
              <a:rPr lang="vi-VN" sz="3600" dirty="0">
                <a:solidFill>
                  <a:schemeClr val="tx1"/>
                </a:solidFill>
              </a:rPr>
              <a:t> kể tên một số lễ hội được tổ chức ở trường em.</a:t>
            </a:r>
            <a:endParaRPr lang="en-US" sz="3600" dirty="0">
              <a:solidFill>
                <a:schemeClr val="tx1"/>
              </a:solidFill>
            </a:endParaRPr>
          </a:p>
        </p:txBody>
      </p:sp>
      <p:pic>
        <p:nvPicPr>
          <p:cNvPr id="4" name="Picture 2" descr="A cute butterfly cartoon stick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13" y="1044501"/>
            <a:ext cx="817202" cy="810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cute butterfly cartoon stick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374798" y="122247"/>
            <a:ext cx="817202" cy="8106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2FE9D0C-2B58-37E5-88E3-7487AA95706A}"/>
              </a:ext>
            </a:extLst>
          </p:cNvPr>
          <p:cNvGrpSpPr/>
          <p:nvPr/>
        </p:nvGrpSpPr>
        <p:grpSpPr>
          <a:xfrm>
            <a:off x="3840120" y="2366109"/>
            <a:ext cx="3807499" cy="4003226"/>
            <a:chOff x="8001897" y="2517912"/>
            <a:chExt cx="3807499" cy="4003226"/>
          </a:xfrm>
        </p:grpSpPr>
        <p:sp>
          <p:nvSpPr>
            <p:cNvPr id="7" name="Rectangle: Rounded Corners 20">
              <a:extLst>
                <a:ext uri="{FF2B5EF4-FFF2-40B4-BE49-F238E27FC236}">
                  <a16:creationId xmlns:a16="http://schemas.microsoft.com/office/drawing/2014/main" id="{FFB18E25-866F-60F1-24C0-E38B7D70B9AC}"/>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7">
              <a:extLst>
                <a:ext uri="{FF2B5EF4-FFF2-40B4-BE49-F238E27FC236}">
                  <a16:creationId xmlns:a16="http://schemas.microsoft.com/office/drawing/2014/main" id="{84DA6C8E-4E67-DC54-0E27-E89B10E80655}"/>
                </a:ext>
              </a:extLst>
            </p:cNvPr>
            <p:cNvGrpSpPr/>
            <p:nvPr/>
          </p:nvGrpSpPr>
          <p:grpSpPr>
            <a:xfrm>
              <a:off x="8001897" y="3789019"/>
              <a:ext cx="3807499" cy="2732119"/>
              <a:chOff x="1197026" y="4232126"/>
              <a:chExt cx="3751815" cy="2630711"/>
            </a:xfrm>
          </p:grpSpPr>
          <p:pic>
            <p:nvPicPr>
              <p:cNvPr id="9" name="Picture 8">
                <a:extLst>
                  <a:ext uri="{FF2B5EF4-FFF2-40B4-BE49-F238E27FC236}">
                    <a16:creationId xmlns:a16="http://schemas.microsoft.com/office/drawing/2014/main" id="{48193C3B-A8B1-0DEE-97A6-3D421DBF411B}"/>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10" name="Picture 9">
                <a:extLst>
                  <a:ext uri="{FF2B5EF4-FFF2-40B4-BE49-F238E27FC236}">
                    <a16:creationId xmlns:a16="http://schemas.microsoft.com/office/drawing/2014/main" id="{A0A00BBD-4195-3621-5C3F-953367C0A375}"/>
                  </a:ext>
                </a:extLst>
              </p:cNvPr>
              <p:cNvPicPr>
                <a:picLocks noChangeAspect="1"/>
              </p:cNvPicPr>
              <p:nvPr/>
            </p:nvPicPr>
            <p:blipFill>
              <a:blip r:embed="rId7"/>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3140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par>
                                <p:cTn id="13" presetID="1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700" fill="hold"/>
                                        <p:tgtEl>
                                          <p:spTgt spid="6"/>
                                        </p:tgtEl>
                                        <p:attrNameLst>
                                          <p:attrName>ppt_w</p:attrName>
                                        </p:attrNameLst>
                                      </p:cBhvr>
                                      <p:tavLst>
                                        <p:tav tm="0">
                                          <p:val>
                                            <p:fltVal val="0"/>
                                          </p:val>
                                        </p:tav>
                                        <p:tav tm="100000">
                                          <p:val>
                                            <p:strVal val="#ppt_w"/>
                                          </p:val>
                                        </p:tav>
                                      </p:tavLst>
                                    </p:anim>
                                    <p:anim calcmode="lin" valueType="num">
                                      <p:cBhvr>
                                        <p:cTn id="22" dur="700" fill="hold"/>
                                        <p:tgtEl>
                                          <p:spTgt spid="6"/>
                                        </p:tgtEl>
                                        <p:attrNameLst>
                                          <p:attrName>ppt_h</p:attrName>
                                        </p:attrNameLst>
                                      </p:cBhvr>
                                      <p:tavLst>
                                        <p:tav tm="0">
                                          <p:val>
                                            <p:fltVal val="0"/>
                                          </p:val>
                                        </p:tav>
                                        <p:tav tm="100000">
                                          <p:val>
                                            <p:strVal val="#ppt_h"/>
                                          </p:val>
                                        </p:tav>
                                      </p:tavLst>
                                    </p:anim>
                                    <p:animEffect transition="in" filter="fade">
                                      <p:cBhvr>
                                        <p:cTn id="23" dur="700"/>
                                        <p:tgtEl>
                                          <p:spTgt spid="6"/>
                                        </p:tgtEl>
                                      </p:cBhvr>
                                    </p:animEffect>
                                  </p:childTnLst>
                                </p:cTn>
                              </p:par>
                            </p:childTnLst>
                          </p:cTn>
                        </p:par>
                        <p:par>
                          <p:cTn id="24" fill="hold">
                            <p:stCondLst>
                              <p:cond delay="700"/>
                            </p:stCondLst>
                            <p:childTnLst>
                              <p:par>
                                <p:cTn id="25" presetID="32" presetClass="emph" presetSubtype="0" fill="hold" nodeType="afterEffect">
                                  <p:stCondLst>
                                    <p:cond delay="0"/>
                                  </p:st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417630" y="1199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p>
        </p:txBody>
      </p:sp>
      <p:pic>
        <p:nvPicPr>
          <p:cNvPr id="7" name="Graphic 15">
            <a:extLst>
              <a:ext uri="{FF2B5EF4-FFF2-40B4-BE49-F238E27FC236}">
                <a16:creationId xmlns:a16="http://schemas.microsoft.com/office/drawing/2014/main" id="{055743BB-526E-310E-2112-B0E1EE4F0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630" y="2757840"/>
            <a:ext cx="3485154" cy="3724640"/>
          </a:xfrm>
          <a:prstGeom prst="rect">
            <a:avLst/>
          </a:prstGeom>
        </p:spPr>
      </p:pic>
      <p:grpSp>
        <p:nvGrpSpPr>
          <p:cNvPr id="19" name="Nhóm 10">
            <a:extLst>
              <a:ext uri="{FF2B5EF4-FFF2-40B4-BE49-F238E27FC236}">
                <a16:creationId xmlns:a16="http://schemas.microsoft.com/office/drawing/2014/main" id="{10F3FEFA-8283-4D71-07D5-E6F1F818F95B}"/>
              </a:ext>
            </a:extLst>
          </p:cNvPr>
          <p:cNvGrpSpPr/>
          <p:nvPr/>
        </p:nvGrpSpPr>
        <p:grpSpPr>
          <a:xfrm>
            <a:off x="3457575" y="683627"/>
            <a:ext cx="7953375" cy="1241371"/>
            <a:chOff x="810368" y="1180994"/>
            <a:chExt cx="6022063" cy="1241371"/>
          </a:xfrm>
        </p:grpSpPr>
        <p:pic>
          <p:nvPicPr>
            <p:cNvPr id="20" name="Google Shape;1621;p46">
              <a:extLst>
                <a:ext uri="{FF2B5EF4-FFF2-40B4-BE49-F238E27FC236}">
                  <a16:creationId xmlns:a16="http://schemas.microsoft.com/office/drawing/2014/main" id="{FC02775B-BD01-2560-0AAA-58AD8E4C507A}"/>
                </a:ext>
              </a:extLst>
            </p:cNvPr>
            <p:cNvPicPr preferRelativeResize="0"/>
            <p:nvPr/>
          </p:nvPicPr>
          <p:blipFill>
            <a:blip r:embed="rId5">
              <a:alphaModFix/>
            </a:blip>
            <a:stretch>
              <a:fillRect/>
            </a:stretch>
          </p:blipFill>
          <p:spPr>
            <a:xfrm rot="-939380">
              <a:off x="810368" y="1180994"/>
              <a:ext cx="731972" cy="729019"/>
            </a:xfrm>
            <a:prstGeom prst="rect">
              <a:avLst/>
            </a:prstGeom>
            <a:noFill/>
            <a:ln>
              <a:noFill/>
            </a:ln>
            <a:effectLst>
              <a:outerShdw dist="57150" dir="3000000" algn="bl" rotWithShape="0">
                <a:schemeClr val="dk1">
                  <a:alpha val="40000"/>
                </a:schemeClr>
              </a:outerShdw>
            </a:effectLst>
          </p:spPr>
        </p:pic>
        <p:sp>
          <p:nvSpPr>
            <p:cNvPr id="21" name="Hộp Văn bản 9">
              <a:extLst>
                <a:ext uri="{FF2B5EF4-FFF2-40B4-BE49-F238E27FC236}">
                  <a16:creationId xmlns:a16="http://schemas.microsoft.com/office/drawing/2014/main" id="{6E96CBCA-B5EE-D7D7-87B8-796F002EA04D}"/>
                </a:ext>
              </a:extLst>
            </p:cNvPr>
            <p:cNvSpPr txBox="1"/>
            <p:nvPr/>
          </p:nvSpPr>
          <p:spPr>
            <a:xfrm>
              <a:off x="1627130" y="1345147"/>
              <a:ext cx="5205301" cy="1077218"/>
            </a:xfrm>
            <a:prstGeom prst="rect">
              <a:avLst/>
            </a:prstGeom>
            <a:noFill/>
          </p:spPr>
          <p:txBody>
            <a:bodyPr wrap="square" rtlCol="0">
              <a:spAutoFit/>
            </a:bodyPr>
            <a:lstStyle/>
            <a:p>
              <a:r>
                <a:rPr lang="vi-VN" sz="3200" dirty="0" err="1">
                  <a:solidFill>
                    <a:srgbClr val="0070C0"/>
                  </a:solidFill>
                  <a:latin typeface="+mn-lt"/>
                </a:rPr>
                <a:t>Giọng</a:t>
              </a:r>
              <a:r>
                <a:rPr lang="vi-VN" sz="3200" dirty="0">
                  <a:solidFill>
                    <a:srgbClr val="0070C0"/>
                  </a:solidFill>
                  <a:latin typeface="+mn-lt"/>
                </a:rPr>
                <a:t> trong </a:t>
              </a:r>
              <a:r>
                <a:rPr lang="vi-VN" sz="3200" dirty="0" err="1">
                  <a:solidFill>
                    <a:srgbClr val="0070C0"/>
                  </a:solidFill>
                  <a:latin typeface="+mn-lt"/>
                </a:rPr>
                <a:t>sáng</a:t>
              </a:r>
              <a:r>
                <a:rPr lang="vi-VN" sz="3200" dirty="0">
                  <a:solidFill>
                    <a:srgbClr val="0070C0"/>
                  </a:solidFill>
                  <a:latin typeface="+mn-lt"/>
                </a:rPr>
                <a:t>, vui tươi, tha </a:t>
              </a:r>
              <a:r>
                <a:rPr lang="vi-VN" sz="3200" dirty="0" err="1">
                  <a:solidFill>
                    <a:srgbClr val="0070C0"/>
                  </a:solidFill>
                  <a:latin typeface="+mn-lt"/>
                </a:rPr>
                <a:t>thiết</a:t>
              </a:r>
              <a:r>
                <a:rPr lang="vi-VN" sz="3200" dirty="0">
                  <a:solidFill>
                    <a:srgbClr val="0070C0"/>
                  </a:solidFill>
                  <a:latin typeface="+mn-lt"/>
                </a:rPr>
                <a:t>.</a:t>
              </a:r>
              <a:endParaRPr lang="en-US" sz="3200" dirty="0">
                <a:solidFill>
                  <a:srgbClr val="0070C0"/>
                </a:solidFill>
                <a:latin typeface="+mn-lt"/>
              </a:endParaRPr>
            </a:p>
          </p:txBody>
        </p:sp>
      </p:grpSp>
      <p:grpSp>
        <p:nvGrpSpPr>
          <p:cNvPr id="22" name="Nhóm 11">
            <a:extLst>
              <a:ext uri="{FF2B5EF4-FFF2-40B4-BE49-F238E27FC236}">
                <a16:creationId xmlns:a16="http://schemas.microsoft.com/office/drawing/2014/main" id="{E6D3E540-0E82-51E9-D047-82873ABECBEB}"/>
              </a:ext>
            </a:extLst>
          </p:cNvPr>
          <p:cNvGrpSpPr/>
          <p:nvPr/>
        </p:nvGrpSpPr>
        <p:grpSpPr>
          <a:xfrm>
            <a:off x="3733801" y="2099092"/>
            <a:ext cx="7760306" cy="1605841"/>
            <a:chOff x="810368" y="1180994"/>
            <a:chExt cx="7377629" cy="1605841"/>
          </a:xfrm>
        </p:grpSpPr>
        <p:pic>
          <p:nvPicPr>
            <p:cNvPr id="23" name="Google Shape;1621;p46">
              <a:extLst>
                <a:ext uri="{FF2B5EF4-FFF2-40B4-BE49-F238E27FC236}">
                  <a16:creationId xmlns:a16="http://schemas.microsoft.com/office/drawing/2014/main" id="{9219D78E-BCA2-B585-92B2-B18B3854315B}"/>
                </a:ext>
              </a:extLst>
            </p:cNvPr>
            <p:cNvPicPr preferRelativeResize="0"/>
            <p:nvPr/>
          </p:nvPicPr>
          <p:blipFill>
            <a:blip r:embed="rId5">
              <a:alphaModFix/>
            </a:blip>
            <a:stretch>
              <a:fillRect/>
            </a:stretch>
          </p:blipFill>
          <p:spPr>
            <a:xfrm rot="-939380">
              <a:off x="810368" y="1180994"/>
              <a:ext cx="731972" cy="729019"/>
            </a:xfrm>
            <a:prstGeom prst="rect">
              <a:avLst/>
            </a:prstGeom>
            <a:noFill/>
            <a:ln>
              <a:noFill/>
            </a:ln>
            <a:effectLst>
              <a:outerShdw dist="57150" dir="3000000" algn="bl" rotWithShape="0">
                <a:schemeClr val="dk1">
                  <a:alpha val="40000"/>
                </a:schemeClr>
              </a:outerShdw>
            </a:effectLst>
          </p:spPr>
        </p:pic>
        <p:sp>
          <p:nvSpPr>
            <p:cNvPr id="24" name="Hộp Văn bản 13">
              <a:extLst>
                <a:ext uri="{FF2B5EF4-FFF2-40B4-BE49-F238E27FC236}">
                  <a16:creationId xmlns:a16="http://schemas.microsoft.com/office/drawing/2014/main" id="{EE7858AD-03DB-8F54-25DF-23F7CCF59A08}"/>
                </a:ext>
              </a:extLst>
            </p:cNvPr>
            <p:cNvSpPr txBox="1"/>
            <p:nvPr/>
          </p:nvSpPr>
          <p:spPr>
            <a:xfrm>
              <a:off x="1597509" y="1217175"/>
              <a:ext cx="6590488" cy="1569660"/>
            </a:xfrm>
            <a:prstGeom prst="rect">
              <a:avLst/>
            </a:prstGeom>
            <a:noFill/>
          </p:spPr>
          <p:txBody>
            <a:bodyPr wrap="square" rtlCol="0">
              <a:spAutoFit/>
            </a:bodyPr>
            <a:lstStyle/>
            <a:p>
              <a:r>
                <a:rPr lang="vi-VN" sz="3200" dirty="0">
                  <a:solidFill>
                    <a:srgbClr val="0070C0"/>
                  </a:solidFill>
                  <a:latin typeface="+mn-lt"/>
                </a:rPr>
                <a:t>Nhấn giọng ở những từ ngữ chỉ vẻ đẹp, hoạt động và cảm xúc của bạn nhỏ khi tham gia </a:t>
              </a:r>
              <a:r>
                <a:rPr lang="vi-VN" sz="3200">
                  <a:solidFill>
                    <a:srgbClr val="0070C0"/>
                  </a:solidFill>
                  <a:latin typeface="+mn-lt"/>
                </a:rPr>
                <a:t>hội xuân.</a:t>
              </a:r>
              <a:endParaRPr lang="en-US" sz="3200" dirty="0">
                <a:solidFill>
                  <a:srgbClr val="0070C0"/>
                </a:solidFill>
                <a:latin typeface="+mn-lt"/>
              </a:endParaRPr>
            </a:p>
          </p:txBody>
        </p:sp>
      </p:grpSp>
      <p:grpSp>
        <p:nvGrpSpPr>
          <p:cNvPr id="25" name="Nhóm 14">
            <a:extLst>
              <a:ext uri="{FF2B5EF4-FFF2-40B4-BE49-F238E27FC236}">
                <a16:creationId xmlns:a16="http://schemas.microsoft.com/office/drawing/2014/main" id="{21E18042-D9D0-0A86-0489-63E05E5AD2AF}"/>
              </a:ext>
            </a:extLst>
          </p:cNvPr>
          <p:cNvGrpSpPr/>
          <p:nvPr/>
        </p:nvGrpSpPr>
        <p:grpSpPr>
          <a:xfrm>
            <a:off x="3961105" y="3961477"/>
            <a:ext cx="5508003" cy="748928"/>
            <a:chOff x="810368" y="1180994"/>
            <a:chExt cx="5508003" cy="748928"/>
          </a:xfrm>
        </p:grpSpPr>
        <p:pic>
          <p:nvPicPr>
            <p:cNvPr id="26" name="Google Shape;1621;p46">
              <a:extLst>
                <a:ext uri="{FF2B5EF4-FFF2-40B4-BE49-F238E27FC236}">
                  <a16:creationId xmlns:a16="http://schemas.microsoft.com/office/drawing/2014/main" id="{C791CFE5-C99E-5FEC-042A-C2AACD47C055}"/>
                </a:ext>
              </a:extLst>
            </p:cNvPr>
            <p:cNvPicPr preferRelativeResize="0"/>
            <p:nvPr/>
          </p:nvPicPr>
          <p:blipFill>
            <a:blip r:embed="rId5">
              <a:alphaModFix/>
            </a:blip>
            <a:stretch>
              <a:fillRect/>
            </a:stretch>
          </p:blipFill>
          <p:spPr>
            <a:xfrm rot="-939380">
              <a:off x="810368" y="1180994"/>
              <a:ext cx="731972" cy="729019"/>
            </a:xfrm>
            <a:prstGeom prst="rect">
              <a:avLst/>
            </a:prstGeom>
            <a:noFill/>
            <a:ln>
              <a:noFill/>
            </a:ln>
            <a:effectLst>
              <a:outerShdw dist="57150" dir="3000000" algn="bl" rotWithShape="0">
                <a:schemeClr val="dk1">
                  <a:alpha val="40000"/>
                </a:schemeClr>
              </a:outerShdw>
            </a:effectLst>
          </p:spPr>
        </p:pic>
        <p:sp>
          <p:nvSpPr>
            <p:cNvPr id="27" name="Hộp Văn bản 16">
              <a:extLst>
                <a:ext uri="{FF2B5EF4-FFF2-40B4-BE49-F238E27FC236}">
                  <a16:creationId xmlns:a16="http://schemas.microsoft.com/office/drawing/2014/main" id="{6D20A2B2-F09E-1D9C-5F89-0E9C025B3AE3}"/>
                </a:ext>
              </a:extLst>
            </p:cNvPr>
            <p:cNvSpPr txBox="1"/>
            <p:nvPr/>
          </p:nvSpPr>
          <p:spPr>
            <a:xfrm>
              <a:off x="1627131" y="1345147"/>
              <a:ext cx="4691240" cy="584775"/>
            </a:xfrm>
            <a:prstGeom prst="rect">
              <a:avLst/>
            </a:prstGeom>
            <a:noFill/>
          </p:spPr>
          <p:txBody>
            <a:bodyPr wrap="square" rtlCol="0">
              <a:spAutoFit/>
            </a:bodyPr>
            <a:lstStyle/>
            <a:p>
              <a:r>
                <a:rPr lang="vi-VN" sz="3200" dirty="0" err="1">
                  <a:solidFill>
                    <a:srgbClr val="0070C0"/>
                  </a:solidFill>
                  <a:latin typeface="+mn-lt"/>
                </a:rPr>
                <a:t>Ngắt</a:t>
              </a:r>
              <a:r>
                <a:rPr lang="vi-VN" sz="3200" dirty="0">
                  <a:solidFill>
                    <a:srgbClr val="0070C0"/>
                  </a:solidFill>
                  <a:latin typeface="+mn-lt"/>
                </a:rPr>
                <a:t> </a:t>
              </a:r>
              <a:r>
                <a:rPr lang="vi-VN" sz="3200" dirty="0" err="1">
                  <a:solidFill>
                    <a:srgbClr val="0070C0"/>
                  </a:solidFill>
                  <a:latin typeface="+mn-lt"/>
                </a:rPr>
                <a:t>nhịp</a:t>
              </a:r>
              <a:r>
                <a:rPr lang="vi-VN" sz="3200" dirty="0">
                  <a:solidFill>
                    <a:srgbClr val="0070C0"/>
                  </a:solidFill>
                  <a:latin typeface="+mn-lt"/>
                </a:rPr>
                <a:t> linh </a:t>
              </a:r>
              <a:r>
                <a:rPr lang="vi-VN" sz="3200" dirty="0" err="1">
                  <a:solidFill>
                    <a:srgbClr val="0070C0"/>
                  </a:solidFill>
                  <a:latin typeface="+mn-lt"/>
                </a:rPr>
                <a:t>hoạt</a:t>
              </a:r>
              <a:r>
                <a:rPr lang="vi-VN" sz="3200" dirty="0">
                  <a:solidFill>
                    <a:srgbClr val="0070C0"/>
                  </a:solidFill>
                  <a:latin typeface="+mn-lt"/>
                </a:rPr>
                <a:t>.</a:t>
              </a:r>
              <a:endParaRPr lang="en-US" sz="3200" dirty="0">
                <a:solidFill>
                  <a:srgbClr val="0070C0"/>
                </a:solidFill>
                <a:latin typeface="+mn-lt"/>
              </a:endParaRPr>
            </a:p>
          </p:txBody>
        </p:sp>
      </p:grpSp>
    </p:spTree>
    <p:extLst>
      <p:ext uri="{BB962C8B-B14F-4D97-AF65-F5344CB8AC3E}">
        <p14:creationId xmlns:p14="http://schemas.microsoft.com/office/powerpoint/2010/main" val="315781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61950" y="95251"/>
            <a:ext cx="11582400" cy="6762750"/>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D0C86743-AA99-8F83-6A97-C9AE74FA3F0F}"/>
              </a:ext>
            </a:extLst>
          </p:cNvPr>
          <p:cNvSpPr txBox="1"/>
          <p:nvPr/>
        </p:nvSpPr>
        <p:spPr>
          <a:xfrm>
            <a:off x="961292" y="-74436"/>
            <a:ext cx="1009357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Rộn</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66FF66"/>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ràng</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CC66FF"/>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hội</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00FFFF"/>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xuân</a:t>
            </a:r>
          </a:p>
        </p:txBody>
      </p:sp>
      <p:sp>
        <p:nvSpPr>
          <p:cNvPr id="10" name="Google Shape;1768;p26">
            <a:extLst>
              <a:ext uri="{FF2B5EF4-FFF2-40B4-BE49-F238E27FC236}">
                <a16:creationId xmlns:a16="http://schemas.microsoft.com/office/drawing/2014/main" id="{AC4A71BA-40BF-5B79-B8BE-CE5E78ECE8ED}"/>
              </a:ext>
            </a:extLst>
          </p:cNvPr>
          <p:cNvSpPr txBox="1">
            <a:spLocks/>
          </p:cNvSpPr>
          <p:nvPr/>
        </p:nvSpPr>
        <p:spPr>
          <a:xfrm>
            <a:off x="571499" y="1295580"/>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FF0066"/>
                </a:solidFill>
                <a:latin typeface="Calibri" panose="020F0502020204030204" pitchFamily="34" charset="0"/>
                <a:cs typeface="Calibri" panose="020F0502020204030204" pitchFamily="34" charset="0"/>
              </a:rPr>
              <a:t>Gian </a:t>
            </a:r>
            <a:r>
              <a:rPr lang="vi-VN" sz="2400" b="0" i="1" dirty="0">
                <a:solidFill>
                  <a:srgbClr val="FF0066"/>
                </a:solidFill>
                <a:latin typeface="Calibri" panose="020F0502020204030204" pitchFamily="34" charset="0"/>
                <a:cs typeface="Calibri" panose="020F0502020204030204" pitchFamily="34" charset="0"/>
              </a:rPr>
              <a:t>Hoa xuân </a:t>
            </a:r>
            <a:r>
              <a:rPr lang="vi-VN" sz="2400" b="0" dirty="0">
                <a:solidFill>
                  <a:srgbClr val="FF0066"/>
                </a:solidFill>
                <a:latin typeface="Calibri" panose="020F0502020204030204" pitchFamily="34" charset="0"/>
                <a:cs typeface="Calibri" panose="020F0502020204030204" pitchFamily="34" charset="0"/>
              </a:rPr>
              <a:t>rực rỡ</a:t>
            </a:r>
          </a:p>
          <a:p>
            <a:pPr algn="just"/>
            <a:r>
              <a:rPr lang="vi-VN" sz="2400" b="0" dirty="0">
                <a:solidFill>
                  <a:srgbClr val="FF0066"/>
                </a:solidFill>
                <a:latin typeface="Calibri" panose="020F0502020204030204" pitchFamily="34" charset="0"/>
                <a:cs typeface="Calibri" panose="020F0502020204030204" pitchFamily="34" charset="0"/>
              </a:rPr>
              <a:t>Đào khoe nụ thắm hồng</a:t>
            </a:r>
          </a:p>
          <a:p>
            <a:pPr algn="just"/>
            <a:r>
              <a:rPr lang="vi-VN" sz="2400" b="0" dirty="0">
                <a:solidFill>
                  <a:srgbClr val="FF0066"/>
                </a:solidFill>
                <a:latin typeface="Calibri" panose="020F0502020204030204" pitchFamily="34" charset="0"/>
                <a:cs typeface="Calibri" panose="020F0502020204030204" pitchFamily="34" charset="0"/>
              </a:rPr>
              <a:t>Mai vàng tươi như nắng</a:t>
            </a:r>
          </a:p>
          <a:p>
            <a:pPr algn="just"/>
            <a:r>
              <a:rPr lang="vi-VN" sz="2400" b="0" dirty="0">
                <a:solidFill>
                  <a:srgbClr val="FF0066"/>
                </a:solidFill>
                <a:latin typeface="Calibri" panose="020F0502020204030204" pitchFamily="34" charset="0"/>
                <a:cs typeface="Calibri" panose="020F0502020204030204" pitchFamily="34" charset="0"/>
              </a:rPr>
              <a:t>Hoa cúc vừa trổ bông.</a:t>
            </a:r>
          </a:p>
        </p:txBody>
      </p:sp>
      <p:sp>
        <p:nvSpPr>
          <p:cNvPr id="11" name="Google Shape;1768;p26">
            <a:extLst>
              <a:ext uri="{FF2B5EF4-FFF2-40B4-BE49-F238E27FC236}">
                <a16:creationId xmlns:a16="http://schemas.microsoft.com/office/drawing/2014/main" id="{AC4A71BA-40BF-5B79-B8BE-CE5E78ECE8ED}"/>
              </a:ext>
            </a:extLst>
          </p:cNvPr>
          <p:cNvSpPr txBox="1">
            <a:spLocks/>
          </p:cNvSpPr>
          <p:nvPr/>
        </p:nvSpPr>
        <p:spPr>
          <a:xfrm>
            <a:off x="571499" y="3896961"/>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chemeClr val="accent4">
                    <a:lumMod val="50000"/>
                  </a:schemeClr>
                </a:solidFill>
                <a:latin typeface="Calibri" panose="020F0502020204030204" pitchFamily="34" charset="0"/>
                <a:cs typeface="Calibri" panose="020F0502020204030204" pitchFamily="34" charset="0"/>
              </a:rPr>
              <a:t>Góc dành cho </a:t>
            </a:r>
            <a:r>
              <a:rPr lang="vi-VN" sz="2400" b="0" i="1" dirty="0">
                <a:solidFill>
                  <a:schemeClr val="accent4">
                    <a:lumMod val="50000"/>
                  </a:schemeClr>
                </a:solidFill>
                <a:latin typeface="Calibri" panose="020F0502020204030204" pitchFamily="34" charset="0"/>
                <a:cs typeface="Calibri" panose="020F0502020204030204" pitchFamily="34" charset="0"/>
              </a:rPr>
              <a:t>Hội sách</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Giấy mới thơm giọng cười</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Bài thơ xuân em đọc</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Ngọt lành như ban mai.</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50681" t="31429" r="6364" b="34420"/>
          <a:stretch/>
        </p:blipFill>
        <p:spPr>
          <a:xfrm>
            <a:off x="4249007" y="1093526"/>
            <a:ext cx="2568003" cy="4421101"/>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6901" t="65716" r="7099" b="18774"/>
          <a:stretch/>
        </p:blipFill>
        <p:spPr>
          <a:xfrm>
            <a:off x="6888014" y="4442290"/>
            <a:ext cx="2513434" cy="2345070"/>
          </a:xfrm>
          <a:prstGeom prst="rect">
            <a:avLst/>
          </a:prstGeom>
        </p:spPr>
      </p:pic>
      <p:sp>
        <p:nvSpPr>
          <p:cNvPr id="14" name="Google Shape;1768;p26">
            <a:extLst>
              <a:ext uri="{FF2B5EF4-FFF2-40B4-BE49-F238E27FC236}">
                <a16:creationId xmlns:a16="http://schemas.microsoft.com/office/drawing/2014/main" id="{AC4A71BA-40BF-5B79-B8BE-CE5E78ECE8ED}"/>
              </a:ext>
            </a:extLst>
          </p:cNvPr>
          <p:cNvSpPr txBox="1">
            <a:spLocks/>
          </p:cNvSpPr>
          <p:nvPr/>
        </p:nvSpPr>
        <p:spPr>
          <a:xfrm>
            <a:off x="7466156" y="1217410"/>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C00000"/>
                </a:solidFill>
                <a:latin typeface="Calibri" panose="020F0502020204030204" pitchFamily="34" charset="0"/>
                <a:cs typeface="Calibri" panose="020F0502020204030204" pitchFamily="34" charset="0"/>
              </a:rPr>
              <a:t>Góc </a:t>
            </a:r>
            <a:r>
              <a:rPr lang="vi-VN" sz="2400" b="0" i="1" dirty="0">
                <a:solidFill>
                  <a:srgbClr val="C00000"/>
                </a:solidFill>
                <a:latin typeface="Calibri" panose="020F0502020204030204" pitchFamily="34" charset="0"/>
                <a:cs typeface="Calibri" panose="020F0502020204030204" pitchFamily="34" charset="0"/>
              </a:rPr>
              <a:t>trò chơi ngày Tết</a:t>
            </a:r>
          </a:p>
          <a:p>
            <a:pPr algn="just"/>
            <a:r>
              <a:rPr lang="vi-VN" sz="2400" b="0" dirty="0">
                <a:solidFill>
                  <a:srgbClr val="C00000"/>
                </a:solidFill>
                <a:latin typeface="Calibri" panose="020F0502020204030204" pitchFamily="34" charset="0"/>
                <a:cs typeface="Calibri" panose="020F0502020204030204" pitchFamily="34" charset="0"/>
              </a:rPr>
              <a:t>Kéo co và ném vòng</a:t>
            </a:r>
          </a:p>
          <a:p>
            <a:pPr algn="just"/>
            <a:r>
              <a:rPr lang="vi-VN" sz="2400" b="0" dirty="0">
                <a:solidFill>
                  <a:srgbClr val="C00000"/>
                </a:solidFill>
                <a:latin typeface="Calibri" panose="020F0502020204030204" pitchFamily="34" charset="0"/>
                <a:cs typeface="Calibri" panose="020F0502020204030204" pitchFamily="34" charset="0"/>
              </a:rPr>
              <a:t>Tiếng reo hò cổ vũ</a:t>
            </a:r>
          </a:p>
          <a:p>
            <a:pPr algn="just"/>
            <a:r>
              <a:rPr lang="vi-VN" sz="2400" b="0" dirty="0">
                <a:solidFill>
                  <a:srgbClr val="C00000"/>
                </a:solidFill>
                <a:latin typeface="Calibri" panose="020F0502020204030204" pitchFamily="34" charset="0"/>
                <a:cs typeface="Calibri" panose="020F0502020204030204" pitchFamily="34" charset="0"/>
              </a:rPr>
              <a:t>Gieo niềm vui rộn ràng.</a:t>
            </a:r>
          </a:p>
        </p:txBody>
      </p:sp>
      <p:sp>
        <p:nvSpPr>
          <p:cNvPr id="15" name="Google Shape;1768;p26">
            <a:extLst>
              <a:ext uri="{FF2B5EF4-FFF2-40B4-BE49-F238E27FC236}">
                <a16:creationId xmlns:a16="http://schemas.microsoft.com/office/drawing/2014/main" id="{AC4A71BA-40BF-5B79-B8BE-CE5E78ECE8ED}"/>
              </a:ext>
            </a:extLst>
          </p:cNvPr>
          <p:cNvSpPr txBox="1">
            <a:spLocks/>
          </p:cNvSpPr>
          <p:nvPr/>
        </p:nvSpPr>
        <p:spPr>
          <a:xfrm>
            <a:off x="7501210" y="2685657"/>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009900"/>
                </a:solidFill>
                <a:latin typeface="Calibri" panose="020F0502020204030204" pitchFamily="34" charset="0"/>
                <a:cs typeface="Calibri" panose="020F0502020204030204" pitchFamily="34" charset="0"/>
              </a:rPr>
              <a:t>Trường em vừa khai hội</a:t>
            </a:r>
          </a:p>
          <a:p>
            <a:pPr algn="just"/>
            <a:r>
              <a:rPr lang="vi-VN" sz="2400" b="0" dirty="0">
                <a:solidFill>
                  <a:srgbClr val="009900"/>
                </a:solidFill>
                <a:latin typeface="Calibri" panose="020F0502020204030204" pitchFamily="34" charset="0"/>
                <a:cs typeface="Calibri" panose="020F0502020204030204" pitchFamily="34" charset="0"/>
              </a:rPr>
              <a:t>Đã ngập tràn yêu thương.</a:t>
            </a:r>
          </a:p>
        </p:txBody>
      </p:sp>
      <p:sp>
        <p:nvSpPr>
          <p:cNvPr id="16" name="Google Shape;1768;p26">
            <a:extLst>
              <a:ext uri="{FF2B5EF4-FFF2-40B4-BE49-F238E27FC236}">
                <a16:creationId xmlns:a16="http://schemas.microsoft.com/office/drawing/2014/main" id="{AC4A71BA-40BF-5B79-B8BE-CE5E78ECE8ED}"/>
              </a:ext>
            </a:extLst>
          </p:cNvPr>
          <p:cNvSpPr txBox="1">
            <a:spLocks/>
          </p:cNvSpPr>
          <p:nvPr/>
        </p:nvSpPr>
        <p:spPr>
          <a:xfrm>
            <a:off x="9740809" y="4221100"/>
            <a:ext cx="2205094" cy="4423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r"/>
            <a:r>
              <a:rPr lang="vi-VN" sz="2400" b="0" dirty="0">
                <a:solidFill>
                  <a:schemeClr val="accent5">
                    <a:lumMod val="75000"/>
                  </a:schemeClr>
                </a:solidFill>
                <a:latin typeface="Calibri" panose="020F0502020204030204" pitchFamily="34" charset="0"/>
                <a:cs typeface="Calibri" panose="020F0502020204030204" pitchFamily="34" charset="0"/>
              </a:rPr>
              <a:t>Thảo Nguyên</a:t>
            </a:r>
          </a:p>
        </p:txBody>
      </p:sp>
    </p:spTree>
    <p:extLst>
      <p:ext uri="{BB962C8B-B14F-4D97-AF65-F5344CB8AC3E}">
        <p14:creationId xmlns:p14="http://schemas.microsoft.com/office/powerpoint/2010/main" val="36295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2500"/>
                            </p:stCondLst>
                            <p:childTnLst>
                              <p:par>
                                <p:cTn id="38" presetID="53"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Group 12">
            <a:extLst>
              <a:ext uri="{FF2B5EF4-FFF2-40B4-BE49-F238E27FC236}">
                <a16:creationId xmlns:a16="http://schemas.microsoft.com/office/drawing/2014/main" id="{861391E4-E533-DCFA-6B39-478F1D270B5D}"/>
              </a:ext>
            </a:extLst>
          </p:cNvPr>
          <p:cNvGrpSpPr/>
          <p:nvPr/>
        </p:nvGrpSpPr>
        <p:grpSpPr>
          <a:xfrm>
            <a:off x="2482263" y="0"/>
            <a:ext cx="7193902" cy="1815882"/>
            <a:chOff x="3324715" y="7922107"/>
            <a:chExt cx="7193902" cy="1815882"/>
          </a:xfrm>
        </p:grpSpPr>
        <p:sp>
          <p:nvSpPr>
            <p:cNvPr id="23" name="TextBox 22">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algn="ctr">
                <a:lnSpc>
                  <a:spcPct val="80000"/>
                </a:lnSpc>
              </a:pPr>
              <a:endParaRPr lang="en-US" sz="213200" dirty="0">
                <a:ln w="295275">
                  <a:solidFill>
                    <a:schemeClr val="bg1"/>
                  </a:solidFill>
                </a:ln>
                <a:latin typeface="SVN-Poky's" panose="020B0606040200020203" pitchFamily="34" charset="0"/>
              </a:endParaRPr>
            </a:p>
            <a:p>
              <a:pPr algn="ctr">
                <a:lnSpc>
                  <a:spcPct val="80000"/>
                </a:lnSpc>
              </a:pPr>
              <a:r>
                <a:rPr lang="en-US" sz="213200" dirty="0" err="1">
                  <a:ln w="295275">
                    <a:solidFill>
                      <a:schemeClr val="bg1"/>
                    </a:solidFill>
                  </a:ln>
                  <a:latin typeface="SVN-Poky's" panose="020B0606040200020203" pitchFamily="34" charset="0"/>
                </a:rPr>
                <a:t>Luyện</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đọc</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trong</a:t>
              </a:r>
              <a:r>
                <a:rPr lang="en-US" sz="213200" dirty="0">
                  <a:ln w="295275">
                    <a:solidFill>
                      <a:schemeClr val="bg1"/>
                    </a:solidFill>
                  </a:ln>
                  <a:latin typeface="SVN-Poky's" panose="020B0606040200020203" pitchFamily="34" charset="0"/>
                </a:rPr>
                <a:t> </a:t>
              </a:r>
              <a:r>
                <a:rPr lang="en-US" sz="213200" dirty="0" err="1">
                  <a:ln w="295275">
                    <a:solidFill>
                      <a:schemeClr val="bg1"/>
                    </a:solidFill>
                  </a:ln>
                  <a:latin typeface="SVN-Poky's" panose="020B0606040200020203" pitchFamily="34" charset="0"/>
                </a:rPr>
                <a:t>nhóm</a:t>
              </a:r>
              <a:endParaRPr lang="en-US" sz="213200" dirty="0">
                <a:ln w="295275">
                  <a:solidFill>
                    <a:schemeClr val="bg1"/>
                  </a:solidFill>
                </a:ln>
                <a:latin typeface="SVN-Poky's" panose="020B0606040200020203" pitchFamily="34" charset="0"/>
              </a:endParaRPr>
            </a:p>
          </p:txBody>
        </p:sp>
        <p:sp>
          <p:nvSpPr>
            <p:cNvPr id="24" name="TextBox 23">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endPar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en-US" sz="41300" b="1" dirty="0" err="1">
                  <a:ln w="28575">
                    <a:solidFill>
                      <a:srgbClr val="002060"/>
                    </a:solidFill>
                    <a:prstDash val="solid"/>
                  </a:ln>
                  <a:solidFill>
                    <a:srgbClr val="FF6699"/>
                  </a:solidFill>
                  <a:effectLst>
                    <a:outerShdw blurRad="12700" dist="38100" dir="2700000" algn="tl" rotWithShape="0">
                      <a:schemeClr val="accent5">
                        <a:lumMod val="60000"/>
                        <a:lumOff val="40000"/>
                      </a:schemeClr>
                    </a:outerShdw>
                  </a:effectLst>
                  <a:latin typeface="SVN-Poky's" panose="020B0606040200020203" pitchFamily="34" charset="0"/>
                </a:rPr>
                <a:t>Luyện</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đọc</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trong</a:t>
              </a:r>
              <a:r>
                <a:rPr lang="en-US" sz="413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rPr>
                <a:t>nhóm</a:t>
              </a:r>
              <a:endParaRPr lang="en-US" sz="41300" b="1" dirty="0">
                <a:ln w="28575">
                  <a:solidFill>
                    <a:srgbClr val="002060"/>
                  </a:solidFill>
                  <a:prstDash val="solid"/>
                </a:ln>
                <a:solidFill>
                  <a:srgbClr val="33CC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
        <p:nvSpPr>
          <p:cNvPr id="33" name="Rectangle: Rounded Corners 21">
            <a:extLst>
              <a:ext uri="{FF2B5EF4-FFF2-40B4-BE49-F238E27FC236}">
                <a16:creationId xmlns:a16="http://schemas.microsoft.com/office/drawing/2014/main" id="{3A5A3F52-ECC0-85A8-3F79-EC2AF049D397}"/>
              </a:ext>
            </a:extLst>
          </p:cNvPr>
          <p:cNvSpPr/>
          <p:nvPr/>
        </p:nvSpPr>
        <p:spPr>
          <a:xfrm>
            <a:off x="4622668" y="1815882"/>
            <a:ext cx="6690257" cy="214097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34" name="Picture 7">
            <a:extLst>
              <a:ext uri="{FF2B5EF4-FFF2-40B4-BE49-F238E27FC236}">
                <a16:creationId xmlns:a16="http://schemas.microsoft.com/office/drawing/2014/main" id="{E0E01F48-C00F-088F-1CD6-43F831F8C5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1324" y="1441806"/>
            <a:ext cx="2999488" cy="854128"/>
          </a:xfrm>
          <a:prstGeom prst="rect">
            <a:avLst/>
          </a:prstGeom>
        </p:spPr>
      </p:pic>
      <p:sp>
        <p:nvSpPr>
          <p:cNvPr id="35" name="TextBox 34"/>
          <p:cNvSpPr txBox="1"/>
          <p:nvPr/>
        </p:nvSpPr>
        <p:spPr>
          <a:xfrm>
            <a:off x="6339751" y="1469973"/>
            <a:ext cx="3582634" cy="584775"/>
          </a:xfrm>
          <a:prstGeom prst="rect">
            <a:avLst/>
          </a:prstGeom>
          <a:noFill/>
        </p:spPr>
        <p:txBody>
          <a:bodyPr wrap="square" rtlCol="0">
            <a:spAutoFit/>
          </a:bodyPr>
          <a:lstStyle/>
          <a:p>
            <a:pPr algn="ctr"/>
            <a:r>
              <a:rPr lang="en-US" sz="3200" b="1" dirty="0" err="1">
                <a:solidFill>
                  <a:srgbClr val="FF0000"/>
                </a:solidFill>
              </a:rPr>
              <a:t>Tiêu</a:t>
            </a:r>
            <a:r>
              <a:rPr lang="en-US" sz="3200" b="1" dirty="0">
                <a:solidFill>
                  <a:srgbClr val="FF0000"/>
                </a:solidFill>
              </a:rPr>
              <a:t> </a:t>
            </a:r>
            <a:r>
              <a:rPr lang="en-US" sz="3200" b="1" dirty="0" err="1">
                <a:solidFill>
                  <a:srgbClr val="FF0000"/>
                </a:solidFill>
              </a:rPr>
              <a:t>chí</a:t>
            </a:r>
            <a:r>
              <a:rPr lang="en-US" sz="3200" b="1" dirty="0">
                <a:solidFill>
                  <a:srgbClr val="FF0000"/>
                </a:solidFill>
              </a:rPr>
              <a:t> </a:t>
            </a:r>
            <a:r>
              <a:rPr lang="en-US" sz="3200" b="1" dirty="0" err="1">
                <a:solidFill>
                  <a:srgbClr val="FF0000"/>
                </a:solidFill>
              </a:rPr>
              <a:t>đánh</a:t>
            </a:r>
            <a:r>
              <a:rPr lang="en-US" sz="3200" b="1" dirty="0">
                <a:solidFill>
                  <a:srgbClr val="FF0000"/>
                </a:solidFill>
              </a:rPr>
              <a:t> </a:t>
            </a:r>
            <a:r>
              <a:rPr lang="en-US" sz="3200" b="1" dirty="0" err="1">
                <a:solidFill>
                  <a:srgbClr val="FF0000"/>
                </a:solidFill>
              </a:rPr>
              <a:t>giá</a:t>
            </a:r>
            <a:endParaRPr lang="en-US" sz="3200" b="1" dirty="0">
              <a:solidFill>
                <a:srgbClr val="FF0000"/>
              </a:solidFill>
            </a:endParaRPr>
          </a:p>
        </p:txBody>
      </p:sp>
      <p:sp>
        <p:nvSpPr>
          <p:cNvPr id="36" name="TextBox 35"/>
          <p:cNvSpPr txBox="1"/>
          <p:nvPr/>
        </p:nvSpPr>
        <p:spPr>
          <a:xfrm>
            <a:off x="5072090" y="2212792"/>
            <a:ext cx="5725593" cy="1815882"/>
          </a:xfrm>
          <a:prstGeom prst="rect">
            <a:avLst/>
          </a:prstGeom>
          <a:noFill/>
        </p:spPr>
        <p:txBody>
          <a:bodyPr wrap="square" rtlCol="0">
            <a:spAutoFit/>
          </a:bodyPr>
          <a:lstStyle/>
          <a:p>
            <a:r>
              <a:rPr lang="en-US" sz="2800" dirty="0" err="1"/>
              <a:t>Đọc</a:t>
            </a:r>
            <a:r>
              <a:rPr lang="en-US" sz="2800" dirty="0"/>
              <a:t> </a:t>
            </a:r>
            <a:r>
              <a:rPr lang="en-US" sz="2800" dirty="0" err="1"/>
              <a:t>đúng</a:t>
            </a:r>
            <a:r>
              <a:rPr lang="en-US" sz="2800" dirty="0"/>
              <a:t>.</a:t>
            </a:r>
          </a:p>
          <a:p>
            <a:pPr algn="just"/>
            <a:r>
              <a:rPr lang="en-US" sz="2800" dirty="0" err="1"/>
              <a:t>Đọc</a:t>
            </a:r>
            <a:r>
              <a:rPr lang="en-US" sz="2800" dirty="0"/>
              <a:t> to, </a:t>
            </a:r>
            <a:r>
              <a:rPr lang="en-US" sz="2800" dirty="0" err="1"/>
              <a:t>rõ</a:t>
            </a:r>
            <a:r>
              <a:rPr lang="en-US" sz="2800" dirty="0"/>
              <a:t>.</a:t>
            </a:r>
          </a:p>
          <a:p>
            <a:pPr algn="just"/>
            <a:r>
              <a:rPr lang="en-US" sz="2800" dirty="0" err="1"/>
              <a:t>Đọc</a:t>
            </a:r>
            <a:r>
              <a:rPr lang="en-US" sz="2800" dirty="0"/>
              <a:t> </a:t>
            </a:r>
            <a:r>
              <a:rPr lang="en-US" sz="2800" dirty="0" err="1"/>
              <a:t>ngắt</a:t>
            </a:r>
            <a:r>
              <a:rPr lang="en-US" sz="2800" dirty="0"/>
              <a:t>, </a:t>
            </a:r>
            <a:r>
              <a:rPr lang="en-US" sz="2800" dirty="0" err="1"/>
              <a:t>nghỉ</a:t>
            </a:r>
            <a:r>
              <a:rPr lang="en-US" sz="2800" dirty="0"/>
              <a:t> </a:t>
            </a:r>
            <a:r>
              <a:rPr lang="vi-VN" sz="2800" dirty="0"/>
              <a:t>đúng nhịp thơ</a:t>
            </a:r>
            <a:r>
              <a:rPr lang="en-US" sz="2800" dirty="0"/>
              <a:t>.</a:t>
            </a:r>
          </a:p>
          <a:p>
            <a:pPr algn="just"/>
            <a:endParaRPr lang="en-US" sz="2800" dirty="0"/>
          </a:p>
        </p:txBody>
      </p:sp>
      <p:pic>
        <p:nvPicPr>
          <p:cNvPr id="37"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4738895" y="2225315"/>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artoon numbers, colored fun alphabet for school kids text clipart setisolated"/>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4771127" y="2702926"/>
            <a:ext cx="341820" cy="4776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artoon numbers, colored fun alphabet for school kids text clipart setisolated"/>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4663359" y="3129855"/>
            <a:ext cx="484268" cy="52829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6694722" y="2319607"/>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342" y="2319607"/>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69823" y="2324101"/>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6638914" y="2755616"/>
            <a:ext cx="449812" cy="3629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4534" y="2755616"/>
            <a:ext cx="413673" cy="34326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4015" y="2760110"/>
            <a:ext cx="348501" cy="3485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Ghim của Phương Thư trên Icon | Hài hước, Hình vui, Lol"/>
          <p:cNvPicPr>
            <a:picLocks noChangeAspect="1" noChangeArrowheads="1"/>
          </p:cNvPicPr>
          <p:nvPr/>
        </p:nvPicPr>
        <p:blipFill>
          <a:blip r:embed="rId7"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9596837" y="3101395"/>
            <a:ext cx="496998" cy="40104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Tổng hợp những hình mặt cười đẹp | Cười, Mắt, Hình"/>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34829" y="3098877"/>
            <a:ext cx="457068" cy="37927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Ảnh Mặt Cười Đẹp Nhất ❤️ 1001 Hình Mặt Cười Hài Hướ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12305" y="3109389"/>
            <a:ext cx="385059" cy="385059"/>
          </a:xfrm>
          <a:prstGeom prst="rect">
            <a:avLst/>
          </a:prstGeom>
          <a:noFill/>
          <a:extLst>
            <a:ext uri="{909E8E84-426E-40DD-AFC4-6F175D3DCCD1}">
              <a14:hiddenFill xmlns:a14="http://schemas.microsoft.com/office/drawing/2010/main">
                <a:solidFill>
                  <a:srgbClr val="FFFFFF"/>
                </a:solidFill>
              </a14:hiddenFill>
            </a:ext>
          </a:extLst>
        </p:spPr>
      </p:pic>
      <p:pic>
        <p:nvPicPr>
          <p:cNvPr id="49" name="Graphic 15">
            <a:extLst>
              <a:ext uri="{FF2B5EF4-FFF2-40B4-BE49-F238E27FC236}">
                <a16:creationId xmlns:a16="http://schemas.microsoft.com/office/drawing/2014/main" id="{055743BB-526E-310E-2112-B0E1EE4F02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4799" y="1980605"/>
            <a:ext cx="4317869" cy="4614576"/>
          </a:xfrm>
          <a:prstGeom prst="rect">
            <a:avLst/>
          </a:prstGeom>
        </p:spPr>
      </p:pic>
    </p:spTree>
    <p:extLst>
      <p:ext uri="{BB962C8B-B14F-4D97-AF65-F5344CB8AC3E}">
        <p14:creationId xmlns:p14="http://schemas.microsoft.com/office/powerpoint/2010/main" val="99090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par>
                                <p:cTn id="9" presetID="1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ppt_y</p:attrName>
                                        </p:attrNameLst>
                                      </p:cBhvr>
                                      <p:tavLst>
                                        <p:tav tm="0">
                                          <p:val>
                                            <p:strVal val="#ppt_y+#ppt_h*1.125000"/>
                                          </p:val>
                                        </p:tav>
                                        <p:tav tm="100000">
                                          <p:val>
                                            <p:strVal val="#ppt_y"/>
                                          </p:val>
                                        </p:tav>
                                      </p:tavLst>
                                    </p:anim>
                                    <p:animEffect transition="in" filter="wipe(up)">
                                      <p:cBhvr>
                                        <p:cTn id="12" dur="500"/>
                                        <p:tgtEl>
                                          <p:spTgt spid="33"/>
                                        </p:tgtEl>
                                      </p:cBhvr>
                                    </p:animEffect>
                                  </p:childTnLst>
                                </p:cTn>
                              </p:par>
                              <p:par>
                                <p:cTn id="13" presetID="1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p:tgtEl>
                                          <p:spTgt spid="34"/>
                                        </p:tgtEl>
                                        <p:attrNameLst>
                                          <p:attrName>ppt_y</p:attrName>
                                        </p:attrNameLst>
                                      </p:cBhvr>
                                      <p:tavLst>
                                        <p:tav tm="0">
                                          <p:val>
                                            <p:strVal val="#ppt_y+#ppt_h*1.125000"/>
                                          </p:val>
                                        </p:tav>
                                        <p:tav tm="100000">
                                          <p:val>
                                            <p:strVal val="#ppt_y"/>
                                          </p:val>
                                        </p:tav>
                                      </p:tavLst>
                                    </p:anim>
                                    <p:animEffect transition="in" filter="wipe(up)">
                                      <p:cBhvr>
                                        <p:cTn id="16" dur="500"/>
                                        <p:tgtEl>
                                          <p:spTgt spid="3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p:tgtEl>
                                          <p:spTgt spid="35"/>
                                        </p:tgtEl>
                                        <p:attrNameLst>
                                          <p:attrName>ppt_y</p:attrName>
                                        </p:attrNameLst>
                                      </p:cBhvr>
                                      <p:tavLst>
                                        <p:tav tm="0">
                                          <p:val>
                                            <p:strVal val="#ppt_y+#ppt_h*1.125000"/>
                                          </p:val>
                                        </p:tav>
                                        <p:tav tm="100000">
                                          <p:val>
                                            <p:strVal val="#ppt_y"/>
                                          </p:val>
                                        </p:tav>
                                      </p:tavLst>
                                    </p:anim>
                                    <p:animEffect transition="in" filter="wipe(up)">
                                      <p:cBhvr>
                                        <p:cTn id="20" dur="500"/>
                                        <p:tgtEl>
                                          <p:spTgt spid="35"/>
                                        </p:tgtEl>
                                      </p:cBhvr>
                                    </p:animEffect>
                                  </p:childTnLst>
                                </p:cTn>
                              </p:par>
                              <p:par>
                                <p:cTn id="21" presetID="1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p:tgtEl>
                                          <p:spTgt spid="39"/>
                                        </p:tgtEl>
                                        <p:attrNameLst>
                                          <p:attrName>ppt_y</p:attrName>
                                        </p:attrNameLst>
                                      </p:cBhvr>
                                      <p:tavLst>
                                        <p:tav tm="0">
                                          <p:val>
                                            <p:strVal val="#ppt_y+#ppt_h*1.125000"/>
                                          </p:val>
                                        </p:tav>
                                        <p:tav tm="100000">
                                          <p:val>
                                            <p:strVal val="#ppt_y"/>
                                          </p:val>
                                        </p:tav>
                                      </p:tavLst>
                                    </p:anim>
                                    <p:animEffect transition="in" filter="wipe(up)">
                                      <p:cBhvr>
                                        <p:cTn id="24" dur="500"/>
                                        <p:tgtEl>
                                          <p:spTgt spid="39"/>
                                        </p:tgtEl>
                                      </p:cBhvr>
                                    </p:animEffect>
                                  </p:childTnLst>
                                </p:cTn>
                              </p:par>
                              <p:par>
                                <p:cTn id="25" presetID="1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p:tgtEl>
                                          <p:spTgt spid="37"/>
                                        </p:tgtEl>
                                        <p:attrNameLst>
                                          <p:attrName>ppt_y</p:attrName>
                                        </p:attrNameLst>
                                      </p:cBhvr>
                                      <p:tavLst>
                                        <p:tav tm="0">
                                          <p:val>
                                            <p:strVal val="#ppt_y+#ppt_h*1.125000"/>
                                          </p:val>
                                        </p:tav>
                                        <p:tav tm="100000">
                                          <p:val>
                                            <p:strVal val="#ppt_y"/>
                                          </p:val>
                                        </p:tav>
                                      </p:tavLst>
                                    </p:anim>
                                    <p:animEffect transition="in" filter="wipe(up)">
                                      <p:cBhvr>
                                        <p:cTn id="28" dur="500"/>
                                        <p:tgtEl>
                                          <p:spTgt spid="37"/>
                                        </p:tgtEl>
                                      </p:cBhvr>
                                    </p:animEffect>
                                  </p:childTnLst>
                                </p:cTn>
                              </p:par>
                              <p:par>
                                <p:cTn id="29" presetID="12" presetClass="entr" presetSubtype="4"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p:tgtEl>
                                          <p:spTgt spid="38"/>
                                        </p:tgtEl>
                                        <p:attrNameLst>
                                          <p:attrName>ppt_y</p:attrName>
                                        </p:attrNameLst>
                                      </p:cBhvr>
                                      <p:tavLst>
                                        <p:tav tm="0">
                                          <p:val>
                                            <p:strVal val="#ppt_y+#ppt_h*1.125000"/>
                                          </p:val>
                                        </p:tav>
                                        <p:tav tm="100000">
                                          <p:val>
                                            <p:strVal val="#ppt_y"/>
                                          </p:val>
                                        </p:tav>
                                      </p:tavLst>
                                    </p:anim>
                                    <p:animEffect transition="in" filter="wipe(up)">
                                      <p:cBhvr>
                                        <p:cTn id="32" dur="500"/>
                                        <p:tgtEl>
                                          <p:spTgt spid="3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p:tgtEl>
                                          <p:spTgt spid="36"/>
                                        </p:tgtEl>
                                        <p:attrNameLst>
                                          <p:attrName>ppt_y</p:attrName>
                                        </p:attrNameLst>
                                      </p:cBhvr>
                                      <p:tavLst>
                                        <p:tav tm="0">
                                          <p:val>
                                            <p:strVal val="#ppt_y+#ppt_h*1.125000"/>
                                          </p:val>
                                        </p:tav>
                                        <p:tav tm="100000">
                                          <p:val>
                                            <p:strVal val="#ppt_y"/>
                                          </p:val>
                                        </p:tav>
                                      </p:tavLst>
                                    </p:anim>
                                    <p:animEffect transition="in" filter="wipe(up)">
                                      <p:cBhvr>
                                        <p:cTn id="36" dur="500"/>
                                        <p:tgtEl>
                                          <p:spTgt spid="36"/>
                                        </p:tgtEl>
                                      </p:cBhvr>
                                    </p:animEffect>
                                  </p:childTnLst>
                                </p:cTn>
                              </p:par>
                              <p:par>
                                <p:cTn id="37" presetID="12" presetClass="entr" presetSubtype="4"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p:tgtEl>
                                          <p:spTgt spid="42"/>
                                        </p:tgtEl>
                                        <p:attrNameLst>
                                          <p:attrName>ppt_y</p:attrName>
                                        </p:attrNameLst>
                                      </p:cBhvr>
                                      <p:tavLst>
                                        <p:tav tm="0">
                                          <p:val>
                                            <p:strVal val="#ppt_y+#ppt_h*1.125000"/>
                                          </p:val>
                                        </p:tav>
                                        <p:tav tm="100000">
                                          <p:val>
                                            <p:strVal val="#ppt_y"/>
                                          </p:val>
                                        </p:tav>
                                      </p:tavLst>
                                    </p:anim>
                                    <p:animEffect transition="in" filter="wipe(up)">
                                      <p:cBhvr>
                                        <p:cTn id="40" dur="500"/>
                                        <p:tgtEl>
                                          <p:spTgt spid="42"/>
                                        </p:tgtEl>
                                      </p:cBhvr>
                                    </p:animEffect>
                                  </p:childTnLst>
                                </p:cTn>
                              </p:par>
                              <p:par>
                                <p:cTn id="41" presetID="12" presetClass="entr" presetSubtype="4"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p:tgtEl>
                                          <p:spTgt spid="40"/>
                                        </p:tgtEl>
                                        <p:attrNameLst>
                                          <p:attrName>ppt_y</p:attrName>
                                        </p:attrNameLst>
                                      </p:cBhvr>
                                      <p:tavLst>
                                        <p:tav tm="0">
                                          <p:val>
                                            <p:strVal val="#ppt_y+#ppt_h*1.125000"/>
                                          </p:val>
                                        </p:tav>
                                        <p:tav tm="100000">
                                          <p:val>
                                            <p:strVal val="#ppt_y"/>
                                          </p:val>
                                        </p:tav>
                                      </p:tavLst>
                                    </p:anim>
                                    <p:animEffect transition="in" filter="wipe(up)">
                                      <p:cBhvr>
                                        <p:cTn id="44" dur="500"/>
                                        <p:tgtEl>
                                          <p:spTgt spid="40"/>
                                        </p:tgtEl>
                                      </p:cBhvr>
                                    </p:animEffect>
                                  </p:childTnLst>
                                </p:cTn>
                              </p:par>
                              <p:par>
                                <p:cTn id="45" presetID="12" presetClass="entr" presetSubtype="4"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p:tgtEl>
                                          <p:spTgt spid="41"/>
                                        </p:tgtEl>
                                        <p:attrNameLst>
                                          <p:attrName>ppt_y</p:attrName>
                                        </p:attrNameLst>
                                      </p:cBhvr>
                                      <p:tavLst>
                                        <p:tav tm="0">
                                          <p:val>
                                            <p:strVal val="#ppt_y+#ppt_h*1.125000"/>
                                          </p:val>
                                        </p:tav>
                                        <p:tav tm="100000">
                                          <p:val>
                                            <p:strVal val="#ppt_y"/>
                                          </p:val>
                                        </p:tav>
                                      </p:tavLst>
                                    </p:anim>
                                    <p:animEffect transition="in" filter="wipe(up)">
                                      <p:cBhvr>
                                        <p:cTn id="48" dur="500"/>
                                        <p:tgtEl>
                                          <p:spTgt spid="41"/>
                                        </p:tgtEl>
                                      </p:cBhvr>
                                    </p:animEffect>
                                  </p:childTnLst>
                                </p:cTn>
                              </p:par>
                              <p:par>
                                <p:cTn id="49" presetID="12" presetClass="entr" presetSubtype="4"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p:tgtEl>
                                          <p:spTgt spid="45"/>
                                        </p:tgtEl>
                                        <p:attrNameLst>
                                          <p:attrName>ppt_y</p:attrName>
                                        </p:attrNameLst>
                                      </p:cBhvr>
                                      <p:tavLst>
                                        <p:tav tm="0">
                                          <p:val>
                                            <p:strVal val="#ppt_y+#ppt_h*1.125000"/>
                                          </p:val>
                                        </p:tav>
                                        <p:tav tm="100000">
                                          <p:val>
                                            <p:strVal val="#ppt_y"/>
                                          </p:val>
                                        </p:tav>
                                      </p:tavLst>
                                    </p:anim>
                                    <p:animEffect transition="in" filter="wipe(up)">
                                      <p:cBhvr>
                                        <p:cTn id="52" dur="500"/>
                                        <p:tgtEl>
                                          <p:spTgt spid="45"/>
                                        </p:tgtEl>
                                      </p:cBhvr>
                                    </p:animEffect>
                                  </p:childTnLst>
                                </p:cTn>
                              </p:par>
                              <p:par>
                                <p:cTn id="53" presetID="12" presetClass="entr" presetSubtype="4"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p:tgtEl>
                                          <p:spTgt spid="44"/>
                                        </p:tgtEl>
                                        <p:attrNameLst>
                                          <p:attrName>ppt_y</p:attrName>
                                        </p:attrNameLst>
                                      </p:cBhvr>
                                      <p:tavLst>
                                        <p:tav tm="0">
                                          <p:val>
                                            <p:strVal val="#ppt_y+#ppt_h*1.125000"/>
                                          </p:val>
                                        </p:tav>
                                        <p:tav tm="100000">
                                          <p:val>
                                            <p:strVal val="#ppt_y"/>
                                          </p:val>
                                        </p:tav>
                                      </p:tavLst>
                                    </p:anim>
                                    <p:animEffect transition="in" filter="wipe(up)">
                                      <p:cBhvr>
                                        <p:cTn id="56" dur="500"/>
                                        <p:tgtEl>
                                          <p:spTgt spid="44"/>
                                        </p:tgtEl>
                                      </p:cBhvr>
                                    </p:animEffect>
                                  </p:childTnLst>
                                </p:cTn>
                              </p:par>
                              <p:par>
                                <p:cTn id="57" presetID="1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p:tgtEl>
                                          <p:spTgt spid="43"/>
                                        </p:tgtEl>
                                        <p:attrNameLst>
                                          <p:attrName>ppt_y</p:attrName>
                                        </p:attrNameLst>
                                      </p:cBhvr>
                                      <p:tavLst>
                                        <p:tav tm="0">
                                          <p:val>
                                            <p:strVal val="#ppt_y+#ppt_h*1.125000"/>
                                          </p:val>
                                        </p:tav>
                                        <p:tav tm="100000">
                                          <p:val>
                                            <p:strVal val="#ppt_y"/>
                                          </p:val>
                                        </p:tav>
                                      </p:tavLst>
                                    </p:anim>
                                    <p:animEffect transition="in" filter="wipe(up)">
                                      <p:cBhvr>
                                        <p:cTn id="60" dur="500"/>
                                        <p:tgtEl>
                                          <p:spTgt spid="43"/>
                                        </p:tgtEl>
                                      </p:cBhvr>
                                    </p:animEffect>
                                  </p:childTnLst>
                                </p:cTn>
                              </p:par>
                              <p:par>
                                <p:cTn id="61" presetID="12" presetClass="entr" presetSubtype="4"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additive="base">
                                        <p:cTn id="63" dur="500"/>
                                        <p:tgtEl>
                                          <p:spTgt spid="46"/>
                                        </p:tgtEl>
                                        <p:attrNameLst>
                                          <p:attrName>ppt_y</p:attrName>
                                        </p:attrNameLst>
                                      </p:cBhvr>
                                      <p:tavLst>
                                        <p:tav tm="0">
                                          <p:val>
                                            <p:strVal val="#ppt_y+#ppt_h*1.125000"/>
                                          </p:val>
                                        </p:tav>
                                        <p:tav tm="100000">
                                          <p:val>
                                            <p:strVal val="#ppt_y"/>
                                          </p:val>
                                        </p:tav>
                                      </p:tavLst>
                                    </p:anim>
                                    <p:animEffect transition="in" filter="wipe(up)">
                                      <p:cBhvr>
                                        <p:cTn id="64" dur="500"/>
                                        <p:tgtEl>
                                          <p:spTgt spid="46"/>
                                        </p:tgtEl>
                                      </p:cBhvr>
                                    </p:animEffect>
                                  </p:childTnLst>
                                </p:cTn>
                              </p:par>
                              <p:par>
                                <p:cTn id="65" presetID="12" presetClass="entr" presetSubtype="4"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p:tgtEl>
                                          <p:spTgt spid="48"/>
                                        </p:tgtEl>
                                        <p:attrNameLst>
                                          <p:attrName>ppt_y</p:attrName>
                                        </p:attrNameLst>
                                      </p:cBhvr>
                                      <p:tavLst>
                                        <p:tav tm="0">
                                          <p:val>
                                            <p:strVal val="#ppt_y+#ppt_h*1.125000"/>
                                          </p:val>
                                        </p:tav>
                                        <p:tav tm="100000">
                                          <p:val>
                                            <p:strVal val="#ppt_y"/>
                                          </p:val>
                                        </p:tav>
                                      </p:tavLst>
                                    </p:anim>
                                    <p:animEffect transition="in" filter="wipe(up)">
                                      <p:cBhvr>
                                        <p:cTn id="68" dur="500"/>
                                        <p:tgtEl>
                                          <p:spTgt spid="48"/>
                                        </p:tgtEl>
                                      </p:cBhvr>
                                    </p:animEffect>
                                  </p:childTnLst>
                                </p:cTn>
                              </p:par>
                              <p:par>
                                <p:cTn id="69" presetID="12" presetClass="entr" presetSubtype="4"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p:tgtEl>
                                          <p:spTgt spid="47"/>
                                        </p:tgtEl>
                                        <p:attrNameLst>
                                          <p:attrName>ppt_y</p:attrName>
                                        </p:attrNameLst>
                                      </p:cBhvr>
                                      <p:tavLst>
                                        <p:tav tm="0">
                                          <p:val>
                                            <p:strVal val="#ppt_y+#ppt_h*1.125000"/>
                                          </p:val>
                                        </p:tav>
                                        <p:tav tm="100000">
                                          <p:val>
                                            <p:strVal val="#ppt_y"/>
                                          </p:val>
                                        </p:tav>
                                      </p:tavLst>
                                    </p:anim>
                                    <p:animEffect transition="in" filter="wipe(up)">
                                      <p:cBhvr>
                                        <p:cTn id="7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104647" y="74069"/>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24">
            <a:extLst>
              <a:ext uri="{FF2B5EF4-FFF2-40B4-BE49-F238E27FC236}">
                <a16:creationId xmlns:a16="http://schemas.microsoft.com/office/drawing/2014/main" id="{D0C86743-AA99-8F83-6A97-C9AE74FA3F0F}"/>
              </a:ext>
            </a:extLst>
          </p:cNvPr>
          <p:cNvSpPr txBox="1"/>
          <p:nvPr/>
        </p:nvSpPr>
        <p:spPr>
          <a:xfrm>
            <a:off x="961292" y="-74436"/>
            <a:ext cx="1009357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Rộn</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66FF66"/>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ràng</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CC66FF"/>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hội</a:t>
            </a:r>
            <a:r>
              <a:rPr lang="vi-VN" sz="7200" dirty="0">
                <a:ln w="19050">
                  <a:solidFill>
                    <a:srgbClr val="C00000"/>
                  </a:solidFill>
                  <a:prstDash val="solid"/>
                </a:ln>
                <a:solidFill>
                  <a:srgbClr val="FF00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 </a:t>
            </a:r>
            <a:r>
              <a:rPr lang="vi-VN" sz="7200" dirty="0">
                <a:ln w="19050">
                  <a:solidFill>
                    <a:srgbClr val="C00000"/>
                  </a:solidFill>
                  <a:prstDash val="solid"/>
                </a:ln>
                <a:solidFill>
                  <a:srgbClr val="00FFFF"/>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xuân</a:t>
            </a:r>
          </a:p>
        </p:txBody>
      </p:sp>
      <p:pic>
        <p:nvPicPr>
          <p:cNvPr id="26" name="Hình ảnh 59" descr="Ảnh có chứa đồ chơi, búp bê, đồ họa véc-tơ&#10;&#10;Mô tả được tạo tự động">
            <a:extLst>
              <a:ext uri="{FF2B5EF4-FFF2-40B4-BE49-F238E27FC236}">
                <a16:creationId xmlns:a16="http://schemas.microsoft.com/office/drawing/2014/main" id="{8AC16BDF-C68D-30B0-DC31-AF4B90EC1219}"/>
              </a:ext>
            </a:extLst>
          </p:cNvPr>
          <p:cNvPicPr>
            <a:picLocks noChangeAspect="1"/>
          </p:cNvPicPr>
          <p:nvPr/>
        </p:nvPicPr>
        <p:blipFill>
          <a:blip r:embed="rId3"/>
          <a:stretch>
            <a:fillRect/>
          </a:stretch>
        </p:blipFill>
        <p:spPr>
          <a:xfrm>
            <a:off x="230155" y="4998098"/>
            <a:ext cx="2553230" cy="1773195"/>
          </a:xfrm>
          <a:prstGeom prst="rect">
            <a:avLst/>
          </a:prstGeom>
          <a:effectLst>
            <a:outerShdw blurRad="50800" dist="38100" dir="2700000" algn="tl" rotWithShape="0">
              <a:prstClr val="black">
                <a:alpha val="40000"/>
              </a:prstClr>
            </a:outerShdw>
          </a:effectLst>
        </p:spPr>
      </p:pic>
      <p:sp>
        <p:nvSpPr>
          <p:cNvPr id="28" name="Hình tự do: Hình 10">
            <a:extLst>
              <a:ext uri="{FF2B5EF4-FFF2-40B4-BE49-F238E27FC236}">
                <a16:creationId xmlns:a16="http://schemas.microsoft.com/office/drawing/2014/main" id="{811BB228-D635-2E6D-89FC-29A12F9C34C9}"/>
              </a:ext>
            </a:extLst>
          </p:cNvPr>
          <p:cNvSpPr/>
          <p:nvPr/>
        </p:nvSpPr>
        <p:spPr>
          <a:xfrm flipH="1">
            <a:off x="8512784" y="1125893"/>
            <a:ext cx="3174263" cy="1500159"/>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A153D"/>
              </a:solidFill>
              <a:effectLst/>
              <a:uLnTx/>
              <a:uFillTx/>
              <a:latin typeface="Calibri"/>
              <a:ea typeface="+mn-ea"/>
              <a:cs typeface="+mn-cs"/>
              <a:sym typeface="Arial"/>
            </a:endParaRPr>
          </a:p>
        </p:txBody>
      </p:sp>
      <p:sp>
        <p:nvSpPr>
          <p:cNvPr id="29" name="Hộp Văn bản 71">
            <a:extLst>
              <a:ext uri="{FF2B5EF4-FFF2-40B4-BE49-F238E27FC236}">
                <a16:creationId xmlns:a16="http://schemas.microsoft.com/office/drawing/2014/main" id="{792C81B6-9489-D94C-97F1-4A1ED7BFEA78}"/>
              </a:ext>
            </a:extLst>
          </p:cNvPr>
          <p:cNvSpPr txBox="1"/>
          <p:nvPr/>
        </p:nvSpPr>
        <p:spPr>
          <a:xfrm>
            <a:off x="8683993" y="1185207"/>
            <a:ext cx="2918720" cy="1191816"/>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chemeClr val="accent6">
                    <a:lumMod val="75000"/>
                  </a:schemeClr>
                </a:solidFill>
                <a:effectLst/>
                <a:uLnTx/>
                <a:uFillTx/>
                <a:latin typeface="Calibri"/>
                <a:ea typeface="+mn-ea"/>
                <a:cs typeface="+mn-cs"/>
                <a:sym typeface="Arial"/>
              </a:rPr>
              <a:t>Họp</a:t>
            </a:r>
            <a:r>
              <a:rPr kumimoji="0" lang="en-US" sz="3200" b="1" i="0" u="none" strike="noStrike" kern="0" cap="none" spc="0" normalizeH="0" baseline="0" noProof="0" dirty="0">
                <a:ln>
                  <a:noFill/>
                </a:ln>
                <a:solidFill>
                  <a:schemeClr val="accent6">
                    <a:lumMod val="75000"/>
                  </a:schemeClr>
                </a:solidFill>
                <a:effectLst/>
                <a:uLnTx/>
                <a:uFillTx/>
                <a:latin typeface="Calibri"/>
                <a:ea typeface="+mn-ea"/>
                <a:cs typeface="+mn-cs"/>
                <a:sym typeface="Arial"/>
              </a:rPr>
              <a:t> </a:t>
            </a:r>
            <a:r>
              <a:rPr kumimoji="0" lang="en-US" sz="3200" b="1" i="0" u="none" strike="noStrike" kern="0" cap="none" spc="0" normalizeH="0" baseline="0" noProof="0" dirty="0" err="1">
                <a:ln>
                  <a:noFill/>
                </a:ln>
                <a:solidFill>
                  <a:schemeClr val="accent6">
                    <a:lumMod val="75000"/>
                  </a:schemeClr>
                </a:solidFill>
                <a:effectLst/>
                <a:uLnTx/>
                <a:uFillTx/>
                <a:latin typeface="Calibri"/>
                <a:ea typeface="+mn-ea"/>
                <a:cs typeface="+mn-cs"/>
                <a:sym typeface="Arial"/>
              </a:rPr>
              <a:t>sức</a:t>
            </a:r>
            <a:r>
              <a:rPr kumimoji="0" lang="en-US" sz="3200" b="1" i="0" u="none" strike="noStrike" kern="0" cap="none" spc="0" normalizeH="0" baseline="0" noProof="0" dirty="0">
                <a:ln>
                  <a:noFill/>
                </a:ln>
                <a:solidFill>
                  <a:schemeClr val="accent6">
                    <a:lumMod val="75000"/>
                  </a:schemeClr>
                </a:solidFill>
                <a:effectLst/>
                <a:uLnTx/>
                <a:uFillTx/>
                <a:latin typeface="Calibri"/>
                <a:ea typeface="+mn-ea"/>
                <a:cs typeface="+mn-cs"/>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chemeClr val="accent6">
                    <a:lumMod val="75000"/>
                  </a:schemeClr>
                </a:solidFill>
                <a:effectLst/>
                <a:uLnTx/>
                <a:uFillTx/>
                <a:latin typeface="Calibri"/>
                <a:ea typeface="+mn-ea"/>
                <a:cs typeface="+mn-cs"/>
                <a:sym typeface="Arial"/>
              </a:rPr>
              <a:t>đồng</a:t>
            </a:r>
            <a:r>
              <a:rPr kumimoji="0" lang="en-US" sz="3200" b="1" i="0" u="none" strike="noStrike" kern="0" cap="none" spc="0" normalizeH="0" baseline="0" noProof="0" dirty="0">
                <a:ln>
                  <a:noFill/>
                </a:ln>
                <a:solidFill>
                  <a:schemeClr val="accent6">
                    <a:lumMod val="75000"/>
                  </a:schemeClr>
                </a:solidFill>
                <a:effectLst/>
                <a:uLnTx/>
                <a:uFillTx/>
                <a:latin typeface="Calibri"/>
                <a:ea typeface="+mn-ea"/>
                <a:cs typeface="+mn-cs"/>
                <a:sym typeface="Arial"/>
              </a:rPr>
              <a:t> </a:t>
            </a:r>
            <a:r>
              <a:rPr kumimoji="0" lang="en-US" sz="3200" b="1" i="0" u="none" strike="noStrike" kern="0" cap="none" spc="0" normalizeH="0" baseline="0" noProof="0" dirty="0" err="1">
                <a:ln>
                  <a:noFill/>
                </a:ln>
                <a:solidFill>
                  <a:schemeClr val="accent6">
                    <a:lumMod val="75000"/>
                  </a:schemeClr>
                </a:solidFill>
                <a:effectLst/>
                <a:uLnTx/>
                <a:uFillTx/>
                <a:latin typeface="Calibri"/>
                <a:ea typeface="+mn-ea"/>
                <a:cs typeface="+mn-cs"/>
                <a:sym typeface="Arial"/>
              </a:rPr>
              <a:t>đội</a:t>
            </a:r>
            <a:endParaRPr kumimoji="0" lang="en-US" sz="3200" b="1" i="0" u="none" strike="noStrike" kern="0" cap="none" spc="0" normalizeH="0" baseline="0" noProof="0" dirty="0">
              <a:ln>
                <a:noFill/>
              </a:ln>
              <a:solidFill>
                <a:schemeClr val="accent6">
                  <a:lumMod val="75000"/>
                </a:schemeClr>
              </a:solidFill>
              <a:effectLst/>
              <a:uLnTx/>
              <a:uFillTx/>
              <a:latin typeface="Calibri"/>
              <a:ea typeface="+mn-ea"/>
              <a:cs typeface="+mn-cs"/>
              <a:sym typeface="Arial"/>
            </a:endParaRPr>
          </a:p>
        </p:txBody>
      </p:sp>
      <p:sp>
        <p:nvSpPr>
          <p:cNvPr id="30" name="Google Shape;1768;p26">
            <a:extLst>
              <a:ext uri="{FF2B5EF4-FFF2-40B4-BE49-F238E27FC236}">
                <a16:creationId xmlns:a16="http://schemas.microsoft.com/office/drawing/2014/main" id="{AC4A71BA-40BF-5B79-B8BE-CE5E78ECE8ED}"/>
              </a:ext>
            </a:extLst>
          </p:cNvPr>
          <p:cNvSpPr txBox="1">
            <a:spLocks/>
          </p:cNvSpPr>
          <p:nvPr/>
        </p:nvSpPr>
        <p:spPr>
          <a:xfrm>
            <a:off x="571499" y="1295580"/>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FF0066"/>
                </a:solidFill>
                <a:latin typeface="Calibri" panose="020F0502020204030204" pitchFamily="34" charset="0"/>
                <a:cs typeface="Calibri" panose="020F0502020204030204" pitchFamily="34" charset="0"/>
              </a:rPr>
              <a:t>Gian </a:t>
            </a:r>
            <a:r>
              <a:rPr lang="vi-VN" sz="2400" b="0" i="1" dirty="0">
                <a:solidFill>
                  <a:srgbClr val="FF0066"/>
                </a:solidFill>
                <a:latin typeface="Calibri" panose="020F0502020204030204" pitchFamily="34" charset="0"/>
                <a:cs typeface="Calibri" panose="020F0502020204030204" pitchFamily="34" charset="0"/>
              </a:rPr>
              <a:t>Hoa xuân </a:t>
            </a:r>
            <a:r>
              <a:rPr lang="vi-VN" sz="2400" b="0" dirty="0">
                <a:solidFill>
                  <a:srgbClr val="FF0066"/>
                </a:solidFill>
                <a:latin typeface="Calibri" panose="020F0502020204030204" pitchFamily="34" charset="0"/>
                <a:cs typeface="Calibri" panose="020F0502020204030204" pitchFamily="34" charset="0"/>
              </a:rPr>
              <a:t>rực rỡ</a:t>
            </a:r>
          </a:p>
          <a:p>
            <a:pPr algn="just"/>
            <a:r>
              <a:rPr lang="vi-VN" sz="2400" b="0" dirty="0">
                <a:solidFill>
                  <a:srgbClr val="FF0066"/>
                </a:solidFill>
                <a:latin typeface="Calibri" panose="020F0502020204030204" pitchFamily="34" charset="0"/>
                <a:cs typeface="Calibri" panose="020F0502020204030204" pitchFamily="34" charset="0"/>
              </a:rPr>
              <a:t>Đào khoe nụ thắm hồng</a:t>
            </a:r>
          </a:p>
          <a:p>
            <a:pPr algn="just"/>
            <a:r>
              <a:rPr lang="vi-VN" sz="2400" b="0" dirty="0">
                <a:solidFill>
                  <a:srgbClr val="FF0066"/>
                </a:solidFill>
                <a:latin typeface="Calibri" panose="020F0502020204030204" pitchFamily="34" charset="0"/>
                <a:cs typeface="Calibri" panose="020F0502020204030204" pitchFamily="34" charset="0"/>
              </a:rPr>
              <a:t>Mai vàng tươi như nắng</a:t>
            </a:r>
          </a:p>
          <a:p>
            <a:pPr algn="just"/>
            <a:r>
              <a:rPr lang="vi-VN" sz="2400" b="0" dirty="0">
                <a:solidFill>
                  <a:srgbClr val="FF0066"/>
                </a:solidFill>
                <a:latin typeface="Calibri" panose="020F0502020204030204" pitchFamily="34" charset="0"/>
                <a:cs typeface="Calibri" panose="020F0502020204030204" pitchFamily="34" charset="0"/>
              </a:rPr>
              <a:t>Hoa cúc vừa trổ bông.</a:t>
            </a:r>
          </a:p>
        </p:txBody>
      </p:sp>
      <p:sp>
        <p:nvSpPr>
          <p:cNvPr id="31" name="Google Shape;1768;p26">
            <a:extLst>
              <a:ext uri="{FF2B5EF4-FFF2-40B4-BE49-F238E27FC236}">
                <a16:creationId xmlns:a16="http://schemas.microsoft.com/office/drawing/2014/main" id="{AC4A71BA-40BF-5B79-B8BE-CE5E78ECE8ED}"/>
              </a:ext>
            </a:extLst>
          </p:cNvPr>
          <p:cNvSpPr txBox="1">
            <a:spLocks/>
          </p:cNvSpPr>
          <p:nvPr/>
        </p:nvSpPr>
        <p:spPr>
          <a:xfrm>
            <a:off x="571498" y="3146839"/>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chemeClr val="accent4">
                    <a:lumMod val="50000"/>
                  </a:schemeClr>
                </a:solidFill>
                <a:latin typeface="Calibri" panose="020F0502020204030204" pitchFamily="34" charset="0"/>
                <a:cs typeface="Calibri" panose="020F0502020204030204" pitchFamily="34" charset="0"/>
              </a:rPr>
              <a:t>Góc dành cho </a:t>
            </a:r>
            <a:r>
              <a:rPr lang="vi-VN" sz="2400" b="0" i="1" dirty="0">
                <a:solidFill>
                  <a:schemeClr val="accent4">
                    <a:lumMod val="50000"/>
                  </a:schemeClr>
                </a:solidFill>
                <a:latin typeface="Calibri" panose="020F0502020204030204" pitchFamily="34" charset="0"/>
                <a:cs typeface="Calibri" panose="020F0502020204030204" pitchFamily="34" charset="0"/>
              </a:rPr>
              <a:t>Hội sách</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Giấy mới thơm giọng cười</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Bài thơ xuân em đọc</a:t>
            </a:r>
          </a:p>
          <a:p>
            <a:pPr algn="just"/>
            <a:r>
              <a:rPr lang="vi-VN" sz="2400" b="0" dirty="0">
                <a:solidFill>
                  <a:schemeClr val="accent4">
                    <a:lumMod val="50000"/>
                  </a:schemeClr>
                </a:solidFill>
                <a:latin typeface="Calibri" panose="020F0502020204030204" pitchFamily="34" charset="0"/>
                <a:cs typeface="Calibri" panose="020F0502020204030204" pitchFamily="34" charset="0"/>
              </a:rPr>
              <a:t>Ngọt lành như ban mai.</a:t>
            </a:r>
          </a:p>
        </p:txBody>
      </p:sp>
      <p:sp>
        <p:nvSpPr>
          <p:cNvPr id="32" name="Google Shape;1768;p26">
            <a:extLst>
              <a:ext uri="{FF2B5EF4-FFF2-40B4-BE49-F238E27FC236}">
                <a16:creationId xmlns:a16="http://schemas.microsoft.com/office/drawing/2014/main" id="{AC4A71BA-40BF-5B79-B8BE-CE5E78ECE8ED}"/>
              </a:ext>
            </a:extLst>
          </p:cNvPr>
          <p:cNvSpPr txBox="1">
            <a:spLocks/>
          </p:cNvSpPr>
          <p:nvPr/>
        </p:nvSpPr>
        <p:spPr>
          <a:xfrm>
            <a:off x="6849813" y="2977350"/>
            <a:ext cx="3800475" cy="14010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2400" b="0" dirty="0">
                <a:solidFill>
                  <a:srgbClr val="C00000"/>
                </a:solidFill>
                <a:latin typeface="Calibri" panose="020F0502020204030204" pitchFamily="34" charset="0"/>
                <a:cs typeface="Calibri" panose="020F0502020204030204" pitchFamily="34" charset="0"/>
              </a:rPr>
              <a:t>Góc </a:t>
            </a:r>
            <a:r>
              <a:rPr lang="vi-VN" sz="2400" b="0" i="1" dirty="0">
                <a:solidFill>
                  <a:srgbClr val="C00000"/>
                </a:solidFill>
                <a:latin typeface="Calibri" panose="020F0502020204030204" pitchFamily="34" charset="0"/>
                <a:cs typeface="Calibri" panose="020F0502020204030204" pitchFamily="34" charset="0"/>
              </a:rPr>
              <a:t>trò chơi ngày Tết</a:t>
            </a:r>
          </a:p>
          <a:p>
            <a:pPr algn="just"/>
            <a:r>
              <a:rPr lang="vi-VN" sz="2400" b="0" dirty="0">
                <a:solidFill>
                  <a:srgbClr val="C00000"/>
                </a:solidFill>
                <a:latin typeface="Calibri" panose="020F0502020204030204" pitchFamily="34" charset="0"/>
                <a:cs typeface="Calibri" panose="020F0502020204030204" pitchFamily="34" charset="0"/>
              </a:rPr>
              <a:t>Kéo co và ném vòng</a:t>
            </a:r>
          </a:p>
          <a:p>
            <a:pPr algn="just"/>
            <a:r>
              <a:rPr lang="vi-VN" sz="2400" b="0" dirty="0">
                <a:solidFill>
                  <a:srgbClr val="C00000"/>
                </a:solidFill>
                <a:latin typeface="Calibri" panose="020F0502020204030204" pitchFamily="34" charset="0"/>
                <a:cs typeface="Calibri" panose="020F0502020204030204" pitchFamily="34" charset="0"/>
              </a:rPr>
              <a:t>Tiếng reo hò cổ vũ</a:t>
            </a:r>
          </a:p>
          <a:p>
            <a:pPr algn="just"/>
            <a:r>
              <a:rPr lang="vi-VN" sz="2400" b="0" dirty="0">
                <a:solidFill>
                  <a:srgbClr val="C00000"/>
                </a:solidFill>
                <a:latin typeface="Calibri" panose="020F0502020204030204" pitchFamily="34" charset="0"/>
                <a:cs typeface="Calibri" panose="020F0502020204030204" pitchFamily="34" charset="0"/>
              </a:rPr>
              <a:t>Gieo niềm vui rộn ràng.</a:t>
            </a:r>
          </a:p>
        </p:txBody>
      </p:sp>
      <p:pic>
        <p:nvPicPr>
          <p:cNvPr id="50" name="Picture 49"/>
          <p:cNvPicPr>
            <a:picLocks noChangeAspect="1"/>
          </p:cNvPicPr>
          <p:nvPr/>
        </p:nvPicPr>
        <p:blipFill rotWithShape="1">
          <a:blip r:embed="rId4" cstate="print">
            <a:extLst>
              <a:ext uri="{28A0092B-C50C-407E-A947-70E740481C1C}">
                <a14:useLocalDpi xmlns:a14="http://schemas.microsoft.com/office/drawing/2010/main" val="0"/>
              </a:ext>
            </a:extLst>
          </a:blip>
          <a:srcRect l="50681" t="31429" r="6364" b="34420"/>
          <a:stretch/>
        </p:blipFill>
        <p:spPr>
          <a:xfrm>
            <a:off x="4193320" y="2195886"/>
            <a:ext cx="1918528" cy="3302958"/>
          </a:xfrm>
          <a:prstGeom prst="rect">
            <a:avLst/>
          </a:prstGeom>
        </p:spPr>
      </p:pic>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l="56901" t="65716" r="7099" b="18774"/>
          <a:stretch/>
        </p:blipFill>
        <p:spPr>
          <a:xfrm>
            <a:off x="6197452" y="4628117"/>
            <a:ext cx="1604786" cy="1497288"/>
          </a:xfrm>
          <a:prstGeom prst="rect">
            <a:avLst/>
          </a:prstGeom>
        </p:spPr>
      </p:pic>
      <p:sp>
        <p:nvSpPr>
          <p:cNvPr id="52" name="Hình chữ nhật 7">
            <a:extLst>
              <a:ext uri="{FF2B5EF4-FFF2-40B4-BE49-F238E27FC236}">
                <a16:creationId xmlns:a16="http://schemas.microsoft.com/office/drawing/2014/main" id="{90BA6F7E-9CDD-088B-EF7F-CDFD57C65D35}"/>
              </a:ext>
            </a:extLst>
          </p:cNvPr>
          <p:cNvSpPr/>
          <p:nvPr/>
        </p:nvSpPr>
        <p:spPr>
          <a:xfrm>
            <a:off x="1267202" y="1386828"/>
            <a:ext cx="1205410" cy="27774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53" name="Hình chữ nhật 7">
            <a:extLst>
              <a:ext uri="{FF2B5EF4-FFF2-40B4-BE49-F238E27FC236}">
                <a16:creationId xmlns:a16="http://schemas.microsoft.com/office/drawing/2014/main" id="{90BA6F7E-9CDD-088B-EF7F-CDFD57C65D35}"/>
              </a:ext>
            </a:extLst>
          </p:cNvPr>
          <p:cNvSpPr/>
          <p:nvPr/>
        </p:nvSpPr>
        <p:spPr>
          <a:xfrm>
            <a:off x="2291528" y="1664404"/>
            <a:ext cx="1366072" cy="2973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54" name="Hình chữ nhật 7">
            <a:extLst>
              <a:ext uri="{FF2B5EF4-FFF2-40B4-BE49-F238E27FC236}">
                <a16:creationId xmlns:a16="http://schemas.microsoft.com/office/drawing/2014/main" id="{90BA6F7E-9CDD-088B-EF7F-CDFD57C65D35}"/>
              </a:ext>
            </a:extLst>
          </p:cNvPr>
          <p:cNvSpPr/>
          <p:nvPr/>
        </p:nvSpPr>
        <p:spPr>
          <a:xfrm>
            <a:off x="1186871" y="1961731"/>
            <a:ext cx="1192435" cy="3060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55" name="Hình chữ nhật 7">
            <a:extLst>
              <a:ext uri="{FF2B5EF4-FFF2-40B4-BE49-F238E27FC236}">
                <a16:creationId xmlns:a16="http://schemas.microsoft.com/office/drawing/2014/main" id="{90BA6F7E-9CDD-088B-EF7F-CDFD57C65D35}"/>
              </a:ext>
            </a:extLst>
          </p:cNvPr>
          <p:cNvSpPr/>
          <p:nvPr/>
        </p:nvSpPr>
        <p:spPr>
          <a:xfrm>
            <a:off x="2249940" y="2259059"/>
            <a:ext cx="1192435" cy="3060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56" name="Hình chữ nhật 7">
            <a:extLst>
              <a:ext uri="{FF2B5EF4-FFF2-40B4-BE49-F238E27FC236}">
                <a16:creationId xmlns:a16="http://schemas.microsoft.com/office/drawing/2014/main" id="{90BA6F7E-9CDD-088B-EF7F-CDFD57C65D35}"/>
              </a:ext>
            </a:extLst>
          </p:cNvPr>
          <p:cNvSpPr/>
          <p:nvPr/>
        </p:nvSpPr>
        <p:spPr>
          <a:xfrm>
            <a:off x="2440202" y="3247292"/>
            <a:ext cx="1192435" cy="3060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57" name="Hình chữ nhật 7">
            <a:extLst>
              <a:ext uri="{FF2B5EF4-FFF2-40B4-BE49-F238E27FC236}">
                <a16:creationId xmlns:a16="http://schemas.microsoft.com/office/drawing/2014/main" id="{90BA6F7E-9CDD-088B-EF7F-CDFD57C65D35}"/>
              </a:ext>
            </a:extLst>
          </p:cNvPr>
          <p:cNvSpPr/>
          <p:nvPr/>
        </p:nvSpPr>
        <p:spPr>
          <a:xfrm>
            <a:off x="2560344" y="3517931"/>
            <a:ext cx="1358514" cy="33701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58" name="Hình chữ nhật 7">
            <a:extLst>
              <a:ext uri="{FF2B5EF4-FFF2-40B4-BE49-F238E27FC236}">
                <a16:creationId xmlns:a16="http://schemas.microsoft.com/office/drawing/2014/main" id="{90BA6F7E-9CDD-088B-EF7F-CDFD57C65D35}"/>
              </a:ext>
            </a:extLst>
          </p:cNvPr>
          <p:cNvSpPr/>
          <p:nvPr/>
        </p:nvSpPr>
        <p:spPr>
          <a:xfrm>
            <a:off x="571497" y="3823407"/>
            <a:ext cx="1014737" cy="31519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59" name="Hình chữ nhật 7">
            <a:extLst>
              <a:ext uri="{FF2B5EF4-FFF2-40B4-BE49-F238E27FC236}">
                <a16:creationId xmlns:a16="http://schemas.microsoft.com/office/drawing/2014/main" id="{90BA6F7E-9CDD-088B-EF7F-CDFD57C65D35}"/>
              </a:ext>
            </a:extLst>
          </p:cNvPr>
          <p:cNvSpPr/>
          <p:nvPr/>
        </p:nvSpPr>
        <p:spPr>
          <a:xfrm>
            <a:off x="2511900" y="4133369"/>
            <a:ext cx="1127218" cy="3060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60" name="Hình chữ nhật 7">
            <a:extLst>
              <a:ext uri="{FF2B5EF4-FFF2-40B4-BE49-F238E27FC236}">
                <a16:creationId xmlns:a16="http://schemas.microsoft.com/office/drawing/2014/main" id="{90BA6F7E-9CDD-088B-EF7F-CDFD57C65D35}"/>
              </a:ext>
            </a:extLst>
          </p:cNvPr>
          <p:cNvSpPr/>
          <p:nvPr/>
        </p:nvSpPr>
        <p:spPr>
          <a:xfrm>
            <a:off x="7482323" y="3038929"/>
            <a:ext cx="1030461" cy="3200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61" name="Hình chữ nhật 7">
            <a:extLst>
              <a:ext uri="{FF2B5EF4-FFF2-40B4-BE49-F238E27FC236}">
                <a16:creationId xmlns:a16="http://schemas.microsoft.com/office/drawing/2014/main" id="{90BA6F7E-9CDD-088B-EF7F-CDFD57C65D35}"/>
              </a:ext>
            </a:extLst>
          </p:cNvPr>
          <p:cNvSpPr/>
          <p:nvPr/>
        </p:nvSpPr>
        <p:spPr>
          <a:xfrm>
            <a:off x="6797085" y="3359019"/>
            <a:ext cx="1030461" cy="3060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62" name="Hình chữ nhật 7">
            <a:extLst>
              <a:ext uri="{FF2B5EF4-FFF2-40B4-BE49-F238E27FC236}">
                <a16:creationId xmlns:a16="http://schemas.microsoft.com/office/drawing/2014/main" id="{90BA6F7E-9CDD-088B-EF7F-CDFD57C65D35}"/>
              </a:ext>
            </a:extLst>
          </p:cNvPr>
          <p:cNvSpPr/>
          <p:nvPr/>
        </p:nvSpPr>
        <p:spPr>
          <a:xfrm>
            <a:off x="8565511" y="3659943"/>
            <a:ext cx="1030461" cy="3060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63" name="Hình chữ nhật 7">
            <a:extLst>
              <a:ext uri="{FF2B5EF4-FFF2-40B4-BE49-F238E27FC236}">
                <a16:creationId xmlns:a16="http://schemas.microsoft.com/office/drawing/2014/main" id="{90BA6F7E-9CDD-088B-EF7F-CDFD57C65D35}"/>
              </a:ext>
            </a:extLst>
          </p:cNvPr>
          <p:cNvSpPr/>
          <p:nvPr/>
        </p:nvSpPr>
        <p:spPr>
          <a:xfrm>
            <a:off x="7544433" y="3937848"/>
            <a:ext cx="1139560" cy="30609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64" name="Hình chữ nhật 23">
            <a:extLst>
              <a:ext uri="{FF2B5EF4-FFF2-40B4-BE49-F238E27FC236}">
                <a16:creationId xmlns:a16="http://schemas.microsoft.com/office/drawing/2014/main" id="{10996B52-A45E-9EC4-AD66-43AA3EF9C130}"/>
              </a:ext>
            </a:extLst>
          </p:cNvPr>
          <p:cNvSpPr/>
          <p:nvPr/>
        </p:nvSpPr>
        <p:spPr>
          <a:xfrm>
            <a:off x="615480" y="1386827"/>
            <a:ext cx="651722" cy="2740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65" name="Hình chữ nhật 23">
            <a:extLst>
              <a:ext uri="{FF2B5EF4-FFF2-40B4-BE49-F238E27FC236}">
                <a16:creationId xmlns:a16="http://schemas.microsoft.com/office/drawing/2014/main" id="{10996B52-A45E-9EC4-AD66-43AA3EF9C130}"/>
              </a:ext>
            </a:extLst>
          </p:cNvPr>
          <p:cNvSpPr/>
          <p:nvPr/>
        </p:nvSpPr>
        <p:spPr>
          <a:xfrm>
            <a:off x="1231648" y="1660889"/>
            <a:ext cx="1059880" cy="297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66" name="Hình chữ nhật 23">
            <a:extLst>
              <a:ext uri="{FF2B5EF4-FFF2-40B4-BE49-F238E27FC236}">
                <a16:creationId xmlns:a16="http://schemas.microsoft.com/office/drawing/2014/main" id="{10996B52-A45E-9EC4-AD66-43AA3EF9C130}"/>
              </a:ext>
            </a:extLst>
          </p:cNvPr>
          <p:cNvSpPr/>
          <p:nvPr/>
        </p:nvSpPr>
        <p:spPr>
          <a:xfrm>
            <a:off x="615478" y="2259676"/>
            <a:ext cx="1079806" cy="2851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67" name="Hình chữ nhật 23">
            <a:extLst>
              <a:ext uri="{FF2B5EF4-FFF2-40B4-BE49-F238E27FC236}">
                <a16:creationId xmlns:a16="http://schemas.microsoft.com/office/drawing/2014/main" id="{10996B52-A45E-9EC4-AD66-43AA3EF9C130}"/>
              </a:ext>
            </a:extLst>
          </p:cNvPr>
          <p:cNvSpPr/>
          <p:nvPr/>
        </p:nvSpPr>
        <p:spPr>
          <a:xfrm>
            <a:off x="1205294" y="3231304"/>
            <a:ext cx="1234907" cy="3220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68" name="Hình chữ nhật 23">
            <a:extLst>
              <a:ext uri="{FF2B5EF4-FFF2-40B4-BE49-F238E27FC236}">
                <a16:creationId xmlns:a16="http://schemas.microsoft.com/office/drawing/2014/main" id="{10996B52-A45E-9EC4-AD66-43AA3EF9C130}"/>
              </a:ext>
            </a:extLst>
          </p:cNvPr>
          <p:cNvSpPr/>
          <p:nvPr/>
        </p:nvSpPr>
        <p:spPr>
          <a:xfrm>
            <a:off x="1205293" y="3543431"/>
            <a:ext cx="1369077" cy="288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69" name="Hình chữ nhật 23">
            <a:extLst>
              <a:ext uri="{FF2B5EF4-FFF2-40B4-BE49-F238E27FC236}">
                <a16:creationId xmlns:a16="http://schemas.microsoft.com/office/drawing/2014/main" id="{10996B52-A45E-9EC4-AD66-43AA3EF9C130}"/>
              </a:ext>
            </a:extLst>
          </p:cNvPr>
          <p:cNvSpPr/>
          <p:nvPr/>
        </p:nvSpPr>
        <p:spPr>
          <a:xfrm>
            <a:off x="1523585" y="3831806"/>
            <a:ext cx="726355" cy="3121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70" name="Hình chữ nhật 23">
            <a:extLst>
              <a:ext uri="{FF2B5EF4-FFF2-40B4-BE49-F238E27FC236}">
                <a16:creationId xmlns:a16="http://schemas.microsoft.com/office/drawing/2014/main" id="{10996B52-A45E-9EC4-AD66-43AA3EF9C130}"/>
              </a:ext>
            </a:extLst>
          </p:cNvPr>
          <p:cNvSpPr/>
          <p:nvPr/>
        </p:nvSpPr>
        <p:spPr>
          <a:xfrm>
            <a:off x="547530" y="4145440"/>
            <a:ext cx="1315528" cy="2940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71" name="Hình chữ nhật 23">
            <a:extLst>
              <a:ext uri="{FF2B5EF4-FFF2-40B4-BE49-F238E27FC236}">
                <a16:creationId xmlns:a16="http://schemas.microsoft.com/office/drawing/2014/main" id="{10996B52-A45E-9EC4-AD66-43AA3EF9C130}"/>
              </a:ext>
            </a:extLst>
          </p:cNvPr>
          <p:cNvSpPr/>
          <p:nvPr/>
        </p:nvSpPr>
        <p:spPr>
          <a:xfrm>
            <a:off x="6797085" y="3038930"/>
            <a:ext cx="685238" cy="3255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72" name="Hình chữ nhật 23">
            <a:extLst>
              <a:ext uri="{FF2B5EF4-FFF2-40B4-BE49-F238E27FC236}">
                <a16:creationId xmlns:a16="http://schemas.microsoft.com/office/drawing/2014/main" id="{10996B52-A45E-9EC4-AD66-43AA3EF9C130}"/>
              </a:ext>
            </a:extLst>
          </p:cNvPr>
          <p:cNvSpPr/>
          <p:nvPr/>
        </p:nvSpPr>
        <p:spPr>
          <a:xfrm>
            <a:off x="8167561" y="3359018"/>
            <a:ext cx="1358994" cy="3076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73" name="Hình chữ nhật 23">
            <a:extLst>
              <a:ext uri="{FF2B5EF4-FFF2-40B4-BE49-F238E27FC236}">
                <a16:creationId xmlns:a16="http://schemas.microsoft.com/office/drawing/2014/main" id="{10996B52-A45E-9EC4-AD66-43AA3EF9C130}"/>
              </a:ext>
            </a:extLst>
          </p:cNvPr>
          <p:cNvSpPr/>
          <p:nvPr/>
        </p:nvSpPr>
        <p:spPr>
          <a:xfrm>
            <a:off x="6786925" y="3658329"/>
            <a:ext cx="866607" cy="2795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74" name="Hình chữ nhật 23">
            <a:extLst>
              <a:ext uri="{FF2B5EF4-FFF2-40B4-BE49-F238E27FC236}">
                <a16:creationId xmlns:a16="http://schemas.microsoft.com/office/drawing/2014/main" id="{10996B52-A45E-9EC4-AD66-43AA3EF9C130}"/>
              </a:ext>
            </a:extLst>
          </p:cNvPr>
          <p:cNvSpPr/>
          <p:nvPr/>
        </p:nvSpPr>
        <p:spPr>
          <a:xfrm>
            <a:off x="8683993" y="3957346"/>
            <a:ext cx="1178464" cy="2865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75" name="Hình chữ nhật 18">
            <a:extLst>
              <a:ext uri="{FF2B5EF4-FFF2-40B4-BE49-F238E27FC236}">
                <a16:creationId xmlns:a16="http://schemas.microsoft.com/office/drawing/2014/main" id="{5222525B-081D-3D5C-72A8-E08B3F689E0A}"/>
              </a:ext>
            </a:extLst>
          </p:cNvPr>
          <p:cNvSpPr/>
          <p:nvPr/>
        </p:nvSpPr>
        <p:spPr>
          <a:xfrm>
            <a:off x="2462737" y="1385983"/>
            <a:ext cx="1357990" cy="2824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76" name="Hình chữ nhật 18">
            <a:extLst>
              <a:ext uri="{FF2B5EF4-FFF2-40B4-BE49-F238E27FC236}">
                <a16:creationId xmlns:a16="http://schemas.microsoft.com/office/drawing/2014/main" id="{5222525B-081D-3D5C-72A8-E08B3F689E0A}"/>
              </a:ext>
            </a:extLst>
          </p:cNvPr>
          <p:cNvSpPr/>
          <p:nvPr/>
        </p:nvSpPr>
        <p:spPr>
          <a:xfrm>
            <a:off x="615479" y="1650903"/>
            <a:ext cx="620675"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77" name="Hình chữ nhật 18">
            <a:extLst>
              <a:ext uri="{FF2B5EF4-FFF2-40B4-BE49-F238E27FC236}">
                <a16:creationId xmlns:a16="http://schemas.microsoft.com/office/drawing/2014/main" id="{5222525B-081D-3D5C-72A8-E08B3F689E0A}"/>
              </a:ext>
            </a:extLst>
          </p:cNvPr>
          <p:cNvSpPr/>
          <p:nvPr/>
        </p:nvSpPr>
        <p:spPr>
          <a:xfrm>
            <a:off x="615478" y="1942978"/>
            <a:ext cx="604630"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78" name="Hình chữ nhật 18">
            <a:extLst>
              <a:ext uri="{FF2B5EF4-FFF2-40B4-BE49-F238E27FC236}">
                <a16:creationId xmlns:a16="http://schemas.microsoft.com/office/drawing/2014/main" id="{5222525B-081D-3D5C-72A8-E08B3F689E0A}"/>
              </a:ext>
            </a:extLst>
          </p:cNvPr>
          <p:cNvSpPr/>
          <p:nvPr/>
        </p:nvSpPr>
        <p:spPr>
          <a:xfrm>
            <a:off x="2363791" y="1943532"/>
            <a:ext cx="1337672"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79" name="Hình chữ nhật 18">
            <a:extLst>
              <a:ext uri="{FF2B5EF4-FFF2-40B4-BE49-F238E27FC236}">
                <a16:creationId xmlns:a16="http://schemas.microsoft.com/office/drawing/2014/main" id="{5222525B-081D-3D5C-72A8-E08B3F689E0A}"/>
              </a:ext>
            </a:extLst>
          </p:cNvPr>
          <p:cNvSpPr/>
          <p:nvPr/>
        </p:nvSpPr>
        <p:spPr>
          <a:xfrm>
            <a:off x="1680514" y="2251344"/>
            <a:ext cx="620675"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80" name="Hình chữ nhật 18">
            <a:extLst>
              <a:ext uri="{FF2B5EF4-FFF2-40B4-BE49-F238E27FC236}">
                <a16:creationId xmlns:a16="http://schemas.microsoft.com/office/drawing/2014/main" id="{5222525B-081D-3D5C-72A8-E08B3F689E0A}"/>
              </a:ext>
            </a:extLst>
          </p:cNvPr>
          <p:cNvSpPr/>
          <p:nvPr/>
        </p:nvSpPr>
        <p:spPr>
          <a:xfrm>
            <a:off x="589737" y="3217018"/>
            <a:ext cx="620675"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81" name="Hình chữ nhật 18">
            <a:extLst>
              <a:ext uri="{FF2B5EF4-FFF2-40B4-BE49-F238E27FC236}">
                <a16:creationId xmlns:a16="http://schemas.microsoft.com/office/drawing/2014/main" id="{5222525B-081D-3D5C-72A8-E08B3F689E0A}"/>
              </a:ext>
            </a:extLst>
          </p:cNvPr>
          <p:cNvSpPr/>
          <p:nvPr/>
        </p:nvSpPr>
        <p:spPr>
          <a:xfrm>
            <a:off x="589737" y="3517931"/>
            <a:ext cx="624504"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82" name="Hình chữ nhật 18">
            <a:extLst>
              <a:ext uri="{FF2B5EF4-FFF2-40B4-BE49-F238E27FC236}">
                <a16:creationId xmlns:a16="http://schemas.microsoft.com/office/drawing/2014/main" id="{5222525B-081D-3D5C-72A8-E08B3F689E0A}"/>
              </a:ext>
            </a:extLst>
          </p:cNvPr>
          <p:cNvSpPr/>
          <p:nvPr/>
        </p:nvSpPr>
        <p:spPr>
          <a:xfrm>
            <a:off x="2241314" y="3812252"/>
            <a:ext cx="1397803"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83" name="Hình chữ nhật 18">
            <a:extLst>
              <a:ext uri="{FF2B5EF4-FFF2-40B4-BE49-F238E27FC236}">
                <a16:creationId xmlns:a16="http://schemas.microsoft.com/office/drawing/2014/main" id="{5222525B-081D-3D5C-72A8-E08B3F689E0A}"/>
              </a:ext>
            </a:extLst>
          </p:cNvPr>
          <p:cNvSpPr/>
          <p:nvPr/>
        </p:nvSpPr>
        <p:spPr>
          <a:xfrm>
            <a:off x="1854619" y="4133369"/>
            <a:ext cx="683702"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84" name="Hình chữ nhật 18">
            <a:extLst>
              <a:ext uri="{FF2B5EF4-FFF2-40B4-BE49-F238E27FC236}">
                <a16:creationId xmlns:a16="http://schemas.microsoft.com/office/drawing/2014/main" id="{5222525B-081D-3D5C-72A8-E08B3F689E0A}"/>
              </a:ext>
            </a:extLst>
          </p:cNvPr>
          <p:cNvSpPr/>
          <p:nvPr/>
        </p:nvSpPr>
        <p:spPr>
          <a:xfrm>
            <a:off x="8465639" y="3039092"/>
            <a:ext cx="1200876"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85" name="Hình chữ nhật 18">
            <a:extLst>
              <a:ext uri="{FF2B5EF4-FFF2-40B4-BE49-F238E27FC236}">
                <a16:creationId xmlns:a16="http://schemas.microsoft.com/office/drawing/2014/main" id="{5222525B-081D-3D5C-72A8-E08B3F689E0A}"/>
              </a:ext>
            </a:extLst>
          </p:cNvPr>
          <p:cNvSpPr/>
          <p:nvPr/>
        </p:nvSpPr>
        <p:spPr>
          <a:xfrm>
            <a:off x="7741144" y="3349010"/>
            <a:ext cx="620675"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86" name="Hình chữ nhật 18">
            <a:extLst>
              <a:ext uri="{FF2B5EF4-FFF2-40B4-BE49-F238E27FC236}">
                <a16:creationId xmlns:a16="http://schemas.microsoft.com/office/drawing/2014/main" id="{5222525B-081D-3D5C-72A8-E08B3F689E0A}"/>
              </a:ext>
            </a:extLst>
          </p:cNvPr>
          <p:cNvSpPr/>
          <p:nvPr/>
        </p:nvSpPr>
        <p:spPr>
          <a:xfrm>
            <a:off x="7650451" y="3641600"/>
            <a:ext cx="915060"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87" name="Hình chữ nhật 18">
            <a:extLst>
              <a:ext uri="{FF2B5EF4-FFF2-40B4-BE49-F238E27FC236}">
                <a16:creationId xmlns:a16="http://schemas.microsoft.com/office/drawing/2014/main" id="{5222525B-081D-3D5C-72A8-E08B3F689E0A}"/>
              </a:ext>
            </a:extLst>
          </p:cNvPr>
          <p:cNvSpPr/>
          <p:nvPr/>
        </p:nvSpPr>
        <p:spPr>
          <a:xfrm>
            <a:off x="6786924" y="3935475"/>
            <a:ext cx="866607" cy="3197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E0E2F"/>
              </a:solidFill>
              <a:effectLst/>
              <a:uLnTx/>
              <a:uFillTx/>
              <a:latin typeface="Calibri"/>
              <a:ea typeface="+mn-ea"/>
              <a:cs typeface="+mn-cs"/>
              <a:sym typeface="Arial"/>
            </a:endParaRPr>
          </a:p>
        </p:txBody>
      </p:sp>
    </p:spTree>
    <p:extLst>
      <p:ext uri="{BB962C8B-B14F-4D97-AF65-F5344CB8AC3E}">
        <p14:creationId xmlns:p14="http://schemas.microsoft.com/office/powerpoint/2010/main" val="17776016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par>
                                <p:cTn id="27" presetID="12" presetClass="entr" presetSubtype="4"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p:tgtEl>
                                          <p:spTgt spid="51"/>
                                        </p:tgtEl>
                                        <p:attrNameLst>
                                          <p:attrName>ppt_y</p:attrName>
                                        </p:attrNameLst>
                                      </p:cBhvr>
                                      <p:tavLst>
                                        <p:tav tm="0">
                                          <p:val>
                                            <p:strVal val="#ppt_y+#ppt_h*1.125000"/>
                                          </p:val>
                                        </p:tav>
                                        <p:tav tm="100000">
                                          <p:val>
                                            <p:strVal val="#ppt_y"/>
                                          </p:val>
                                        </p:tav>
                                      </p:tavLst>
                                    </p:anim>
                                    <p:animEffect transition="in" filter="wipe(up)">
                                      <p:cBhvr>
                                        <p:cTn id="30" dur="500"/>
                                        <p:tgtEl>
                                          <p:spTgt spid="51"/>
                                        </p:tgtEl>
                                      </p:cBhvr>
                                    </p:animEffect>
                                  </p:childTnLst>
                                </p:cTn>
                              </p:par>
                              <p:par>
                                <p:cTn id="31" presetID="12" presetClass="entr" presetSubtype="4"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p:tgtEl>
                                          <p:spTgt spid="50"/>
                                        </p:tgtEl>
                                        <p:attrNameLst>
                                          <p:attrName>ppt_y</p:attrName>
                                        </p:attrNameLst>
                                      </p:cBhvr>
                                      <p:tavLst>
                                        <p:tav tm="0">
                                          <p:val>
                                            <p:strVal val="#ppt_y+#ppt_h*1.125000"/>
                                          </p:val>
                                        </p:tav>
                                        <p:tav tm="100000">
                                          <p:val>
                                            <p:strVal val="#ppt_y"/>
                                          </p:val>
                                        </p:tav>
                                      </p:tavLst>
                                    </p:anim>
                                    <p:animEffect transition="in" filter="wipe(up)">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barn(inVertical)">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barn(inVertic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barn(inVertical)">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barn(inVertical)">
                                      <p:cBhvr>
                                        <p:cTn id="54" dur="500"/>
                                        <p:tgtEl>
                                          <p:spTgt spid="5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barn(inVertical)">
                                      <p:cBhvr>
                                        <p:cTn id="59" dur="5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barn(inVertic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barn(inVertical)">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barn(inVertical)">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barn(inVertical)">
                                      <p:cBhvr>
                                        <p:cTn id="79" dur="500"/>
                                        <p:tgtEl>
                                          <p:spTgt spid="6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barn(inVertical)">
                                      <p:cBhvr>
                                        <p:cTn id="84" dur="500"/>
                                        <p:tgtEl>
                                          <p:spTgt spid="6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barn(inVertical)">
                                      <p:cBhvr>
                                        <p:cTn id="89" dur="500"/>
                                        <p:tgtEl>
                                          <p:spTgt spid="62"/>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barn(inVertical)">
                                      <p:cBhvr>
                                        <p:cTn id="94" dur="500"/>
                                        <p:tgtEl>
                                          <p:spTgt spid="63"/>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barn(inVertical)">
                                      <p:cBhvr>
                                        <p:cTn id="99" dur="500"/>
                                        <p:tgtEl>
                                          <p:spTgt spid="64"/>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65"/>
                                        </p:tgtEl>
                                        <p:attrNameLst>
                                          <p:attrName>style.visibility</p:attrName>
                                        </p:attrNameLst>
                                      </p:cBhvr>
                                      <p:to>
                                        <p:strVal val="visible"/>
                                      </p:to>
                                    </p:set>
                                    <p:animEffect transition="in" filter="barn(inVertical)">
                                      <p:cBhvr>
                                        <p:cTn id="104" dur="500"/>
                                        <p:tgtEl>
                                          <p:spTgt spid="65"/>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66"/>
                                        </p:tgtEl>
                                        <p:attrNameLst>
                                          <p:attrName>style.visibility</p:attrName>
                                        </p:attrNameLst>
                                      </p:cBhvr>
                                      <p:to>
                                        <p:strVal val="visible"/>
                                      </p:to>
                                    </p:set>
                                    <p:animEffect transition="in" filter="barn(inVertical)">
                                      <p:cBhvr>
                                        <p:cTn id="109" dur="500"/>
                                        <p:tgtEl>
                                          <p:spTgt spid="66"/>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barn(inVertical)">
                                      <p:cBhvr>
                                        <p:cTn id="114" dur="500"/>
                                        <p:tgtEl>
                                          <p:spTgt spid="67"/>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68"/>
                                        </p:tgtEl>
                                        <p:attrNameLst>
                                          <p:attrName>style.visibility</p:attrName>
                                        </p:attrNameLst>
                                      </p:cBhvr>
                                      <p:to>
                                        <p:strVal val="visible"/>
                                      </p:to>
                                    </p:set>
                                    <p:animEffect transition="in" filter="barn(inVertical)">
                                      <p:cBhvr>
                                        <p:cTn id="119" dur="500"/>
                                        <p:tgtEl>
                                          <p:spTgt spid="68"/>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69"/>
                                        </p:tgtEl>
                                        <p:attrNameLst>
                                          <p:attrName>style.visibility</p:attrName>
                                        </p:attrNameLst>
                                      </p:cBhvr>
                                      <p:to>
                                        <p:strVal val="visible"/>
                                      </p:to>
                                    </p:set>
                                    <p:animEffect transition="in" filter="barn(inVertical)">
                                      <p:cBhvr>
                                        <p:cTn id="124" dur="500"/>
                                        <p:tgtEl>
                                          <p:spTgt spid="69"/>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70"/>
                                        </p:tgtEl>
                                        <p:attrNameLst>
                                          <p:attrName>style.visibility</p:attrName>
                                        </p:attrNameLst>
                                      </p:cBhvr>
                                      <p:to>
                                        <p:strVal val="visible"/>
                                      </p:to>
                                    </p:set>
                                    <p:animEffect transition="in" filter="barn(inVertical)">
                                      <p:cBhvr>
                                        <p:cTn id="129" dur="500"/>
                                        <p:tgtEl>
                                          <p:spTgt spid="70"/>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71"/>
                                        </p:tgtEl>
                                        <p:attrNameLst>
                                          <p:attrName>style.visibility</p:attrName>
                                        </p:attrNameLst>
                                      </p:cBhvr>
                                      <p:to>
                                        <p:strVal val="visible"/>
                                      </p:to>
                                    </p:set>
                                    <p:animEffect transition="in" filter="barn(inVertical)">
                                      <p:cBhvr>
                                        <p:cTn id="134" dur="500"/>
                                        <p:tgtEl>
                                          <p:spTgt spid="71"/>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72"/>
                                        </p:tgtEl>
                                        <p:attrNameLst>
                                          <p:attrName>style.visibility</p:attrName>
                                        </p:attrNameLst>
                                      </p:cBhvr>
                                      <p:to>
                                        <p:strVal val="visible"/>
                                      </p:to>
                                    </p:set>
                                    <p:animEffect transition="in" filter="barn(inVertical)">
                                      <p:cBhvr>
                                        <p:cTn id="139" dur="500"/>
                                        <p:tgtEl>
                                          <p:spTgt spid="72"/>
                                        </p:tgtEl>
                                      </p:cBhvr>
                                    </p:animEffect>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73"/>
                                        </p:tgtEl>
                                        <p:attrNameLst>
                                          <p:attrName>style.visibility</p:attrName>
                                        </p:attrNameLst>
                                      </p:cBhvr>
                                      <p:to>
                                        <p:strVal val="visible"/>
                                      </p:to>
                                    </p:set>
                                    <p:animEffect transition="in" filter="barn(inVertical)">
                                      <p:cBhvr>
                                        <p:cTn id="144" dur="500"/>
                                        <p:tgtEl>
                                          <p:spTgt spid="73"/>
                                        </p:tgtEl>
                                      </p:cBhvr>
                                    </p:animEffect>
                                  </p:childTnLst>
                                </p:cTn>
                              </p:par>
                            </p:childTnLst>
                          </p:cTn>
                        </p:par>
                      </p:childTnLst>
                    </p:cTn>
                  </p:par>
                  <p:par>
                    <p:cTn id="145" fill="hold">
                      <p:stCondLst>
                        <p:cond delay="indefinite"/>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74"/>
                                        </p:tgtEl>
                                        <p:attrNameLst>
                                          <p:attrName>style.visibility</p:attrName>
                                        </p:attrNameLst>
                                      </p:cBhvr>
                                      <p:to>
                                        <p:strVal val="visible"/>
                                      </p:to>
                                    </p:set>
                                    <p:animEffect transition="in" filter="barn(inVertical)">
                                      <p:cBhvr>
                                        <p:cTn id="149" dur="500"/>
                                        <p:tgtEl>
                                          <p:spTgt spid="74"/>
                                        </p:tgtEl>
                                      </p:cBhvr>
                                    </p:animEffect>
                                  </p:childTnLst>
                                </p:cTn>
                              </p:par>
                            </p:childTnLst>
                          </p:cTn>
                        </p:par>
                      </p:childTnLst>
                    </p:cTn>
                  </p:par>
                  <p:par>
                    <p:cTn id="150" fill="hold">
                      <p:stCondLst>
                        <p:cond delay="indefinite"/>
                      </p:stCondLst>
                      <p:childTnLst>
                        <p:par>
                          <p:cTn id="151" fill="hold">
                            <p:stCondLst>
                              <p:cond delay="0"/>
                            </p:stCondLst>
                            <p:childTnLst>
                              <p:par>
                                <p:cTn id="152" presetID="16" presetClass="entr" presetSubtype="21" fill="hold" grpId="0" nodeType="clickEffect">
                                  <p:stCondLst>
                                    <p:cond delay="0"/>
                                  </p:stCondLst>
                                  <p:childTnLst>
                                    <p:set>
                                      <p:cBhvr>
                                        <p:cTn id="153" dur="1" fill="hold">
                                          <p:stCondLst>
                                            <p:cond delay="0"/>
                                          </p:stCondLst>
                                        </p:cTn>
                                        <p:tgtEl>
                                          <p:spTgt spid="75"/>
                                        </p:tgtEl>
                                        <p:attrNameLst>
                                          <p:attrName>style.visibility</p:attrName>
                                        </p:attrNameLst>
                                      </p:cBhvr>
                                      <p:to>
                                        <p:strVal val="visible"/>
                                      </p:to>
                                    </p:set>
                                    <p:animEffect transition="in" filter="barn(inVertical)">
                                      <p:cBhvr>
                                        <p:cTn id="154" dur="500"/>
                                        <p:tgtEl>
                                          <p:spTgt spid="75"/>
                                        </p:tgtEl>
                                      </p:cBhvr>
                                    </p:animEffect>
                                  </p:childTnLst>
                                </p:cTn>
                              </p:par>
                            </p:childTnLst>
                          </p:cTn>
                        </p:par>
                        <p:par>
                          <p:cTn id="155" fill="hold">
                            <p:stCondLst>
                              <p:cond delay="500"/>
                            </p:stCondLst>
                            <p:childTnLst>
                              <p:par>
                                <p:cTn id="156" presetID="16" presetClass="entr" presetSubtype="21" fill="hold" grpId="0" nodeType="afterEffect">
                                  <p:stCondLst>
                                    <p:cond delay="0"/>
                                  </p:stCondLst>
                                  <p:childTnLst>
                                    <p:set>
                                      <p:cBhvr>
                                        <p:cTn id="157" dur="1" fill="hold">
                                          <p:stCondLst>
                                            <p:cond delay="0"/>
                                          </p:stCondLst>
                                        </p:cTn>
                                        <p:tgtEl>
                                          <p:spTgt spid="76"/>
                                        </p:tgtEl>
                                        <p:attrNameLst>
                                          <p:attrName>style.visibility</p:attrName>
                                        </p:attrNameLst>
                                      </p:cBhvr>
                                      <p:to>
                                        <p:strVal val="visible"/>
                                      </p:to>
                                    </p:set>
                                    <p:animEffect transition="in" filter="barn(inVertical)">
                                      <p:cBhvr>
                                        <p:cTn id="158" dur="500"/>
                                        <p:tgtEl>
                                          <p:spTgt spid="76"/>
                                        </p:tgtEl>
                                      </p:cBhvr>
                                    </p:animEffect>
                                  </p:childTnLst>
                                </p:cTn>
                              </p:par>
                            </p:childTnLst>
                          </p:cTn>
                        </p:par>
                        <p:par>
                          <p:cTn id="159" fill="hold">
                            <p:stCondLst>
                              <p:cond delay="1000"/>
                            </p:stCondLst>
                            <p:childTnLst>
                              <p:par>
                                <p:cTn id="160" presetID="16" presetClass="entr" presetSubtype="21" fill="hold" grpId="0" nodeType="afterEffect">
                                  <p:stCondLst>
                                    <p:cond delay="0"/>
                                  </p:stCondLst>
                                  <p:childTnLst>
                                    <p:set>
                                      <p:cBhvr>
                                        <p:cTn id="161" dur="1" fill="hold">
                                          <p:stCondLst>
                                            <p:cond delay="0"/>
                                          </p:stCondLst>
                                        </p:cTn>
                                        <p:tgtEl>
                                          <p:spTgt spid="77"/>
                                        </p:tgtEl>
                                        <p:attrNameLst>
                                          <p:attrName>style.visibility</p:attrName>
                                        </p:attrNameLst>
                                      </p:cBhvr>
                                      <p:to>
                                        <p:strVal val="visible"/>
                                      </p:to>
                                    </p:set>
                                    <p:animEffect transition="in" filter="barn(inVertical)">
                                      <p:cBhvr>
                                        <p:cTn id="162" dur="500"/>
                                        <p:tgtEl>
                                          <p:spTgt spid="77"/>
                                        </p:tgtEl>
                                      </p:cBhvr>
                                    </p:animEffect>
                                  </p:childTnLst>
                                </p:cTn>
                              </p:par>
                            </p:childTnLst>
                          </p:cTn>
                        </p:par>
                        <p:par>
                          <p:cTn id="163" fill="hold">
                            <p:stCondLst>
                              <p:cond delay="1500"/>
                            </p:stCondLst>
                            <p:childTnLst>
                              <p:par>
                                <p:cTn id="164" presetID="16" presetClass="entr" presetSubtype="21" fill="hold" grpId="0" nodeType="afterEffect">
                                  <p:stCondLst>
                                    <p:cond delay="0"/>
                                  </p:stCondLst>
                                  <p:childTnLst>
                                    <p:set>
                                      <p:cBhvr>
                                        <p:cTn id="165" dur="1" fill="hold">
                                          <p:stCondLst>
                                            <p:cond delay="0"/>
                                          </p:stCondLst>
                                        </p:cTn>
                                        <p:tgtEl>
                                          <p:spTgt spid="78"/>
                                        </p:tgtEl>
                                        <p:attrNameLst>
                                          <p:attrName>style.visibility</p:attrName>
                                        </p:attrNameLst>
                                      </p:cBhvr>
                                      <p:to>
                                        <p:strVal val="visible"/>
                                      </p:to>
                                    </p:set>
                                    <p:animEffect transition="in" filter="barn(inVertical)">
                                      <p:cBhvr>
                                        <p:cTn id="166" dur="500"/>
                                        <p:tgtEl>
                                          <p:spTgt spid="78"/>
                                        </p:tgtEl>
                                      </p:cBhvr>
                                    </p:animEffect>
                                  </p:childTnLst>
                                </p:cTn>
                              </p:par>
                            </p:childTnLst>
                          </p:cTn>
                        </p:par>
                        <p:par>
                          <p:cTn id="167" fill="hold">
                            <p:stCondLst>
                              <p:cond delay="2000"/>
                            </p:stCondLst>
                            <p:childTnLst>
                              <p:par>
                                <p:cTn id="168" presetID="16" presetClass="entr" presetSubtype="21" fill="hold" grpId="0" nodeType="afterEffect">
                                  <p:stCondLst>
                                    <p:cond delay="0"/>
                                  </p:stCondLst>
                                  <p:childTnLst>
                                    <p:set>
                                      <p:cBhvr>
                                        <p:cTn id="169" dur="1" fill="hold">
                                          <p:stCondLst>
                                            <p:cond delay="0"/>
                                          </p:stCondLst>
                                        </p:cTn>
                                        <p:tgtEl>
                                          <p:spTgt spid="79"/>
                                        </p:tgtEl>
                                        <p:attrNameLst>
                                          <p:attrName>style.visibility</p:attrName>
                                        </p:attrNameLst>
                                      </p:cBhvr>
                                      <p:to>
                                        <p:strVal val="visible"/>
                                      </p:to>
                                    </p:set>
                                    <p:animEffect transition="in" filter="barn(inVertical)">
                                      <p:cBhvr>
                                        <p:cTn id="170" dur="500"/>
                                        <p:tgtEl>
                                          <p:spTgt spid="79"/>
                                        </p:tgtEl>
                                      </p:cBhvr>
                                    </p:animEffect>
                                  </p:childTnLst>
                                </p:cTn>
                              </p:par>
                            </p:childTnLst>
                          </p:cTn>
                        </p:par>
                        <p:par>
                          <p:cTn id="171" fill="hold">
                            <p:stCondLst>
                              <p:cond delay="2500"/>
                            </p:stCondLst>
                            <p:childTnLst>
                              <p:par>
                                <p:cTn id="172" presetID="16" presetClass="entr" presetSubtype="21" fill="hold" grpId="0" nodeType="afterEffect">
                                  <p:stCondLst>
                                    <p:cond delay="0"/>
                                  </p:stCondLst>
                                  <p:childTnLst>
                                    <p:set>
                                      <p:cBhvr>
                                        <p:cTn id="173" dur="1" fill="hold">
                                          <p:stCondLst>
                                            <p:cond delay="0"/>
                                          </p:stCondLst>
                                        </p:cTn>
                                        <p:tgtEl>
                                          <p:spTgt spid="80"/>
                                        </p:tgtEl>
                                        <p:attrNameLst>
                                          <p:attrName>style.visibility</p:attrName>
                                        </p:attrNameLst>
                                      </p:cBhvr>
                                      <p:to>
                                        <p:strVal val="visible"/>
                                      </p:to>
                                    </p:set>
                                    <p:animEffect transition="in" filter="barn(inVertical)">
                                      <p:cBhvr>
                                        <p:cTn id="174" dur="500"/>
                                        <p:tgtEl>
                                          <p:spTgt spid="80"/>
                                        </p:tgtEl>
                                      </p:cBhvr>
                                    </p:animEffect>
                                  </p:childTnLst>
                                </p:cTn>
                              </p:par>
                            </p:childTnLst>
                          </p:cTn>
                        </p:par>
                        <p:par>
                          <p:cTn id="175" fill="hold">
                            <p:stCondLst>
                              <p:cond delay="3000"/>
                            </p:stCondLst>
                            <p:childTnLst>
                              <p:par>
                                <p:cTn id="176" presetID="16" presetClass="entr" presetSubtype="21" fill="hold" grpId="0" nodeType="afterEffect">
                                  <p:stCondLst>
                                    <p:cond delay="0"/>
                                  </p:stCondLst>
                                  <p:childTnLst>
                                    <p:set>
                                      <p:cBhvr>
                                        <p:cTn id="177" dur="1" fill="hold">
                                          <p:stCondLst>
                                            <p:cond delay="0"/>
                                          </p:stCondLst>
                                        </p:cTn>
                                        <p:tgtEl>
                                          <p:spTgt spid="81"/>
                                        </p:tgtEl>
                                        <p:attrNameLst>
                                          <p:attrName>style.visibility</p:attrName>
                                        </p:attrNameLst>
                                      </p:cBhvr>
                                      <p:to>
                                        <p:strVal val="visible"/>
                                      </p:to>
                                    </p:set>
                                    <p:animEffect transition="in" filter="barn(inVertical)">
                                      <p:cBhvr>
                                        <p:cTn id="178" dur="500"/>
                                        <p:tgtEl>
                                          <p:spTgt spid="81"/>
                                        </p:tgtEl>
                                      </p:cBhvr>
                                    </p:animEffect>
                                  </p:childTnLst>
                                </p:cTn>
                              </p:par>
                            </p:childTnLst>
                          </p:cTn>
                        </p:par>
                        <p:par>
                          <p:cTn id="179" fill="hold">
                            <p:stCondLst>
                              <p:cond delay="3500"/>
                            </p:stCondLst>
                            <p:childTnLst>
                              <p:par>
                                <p:cTn id="180" presetID="16" presetClass="entr" presetSubtype="21" fill="hold" grpId="0" nodeType="afterEffect">
                                  <p:stCondLst>
                                    <p:cond delay="0"/>
                                  </p:stCondLst>
                                  <p:childTnLst>
                                    <p:set>
                                      <p:cBhvr>
                                        <p:cTn id="181" dur="1" fill="hold">
                                          <p:stCondLst>
                                            <p:cond delay="0"/>
                                          </p:stCondLst>
                                        </p:cTn>
                                        <p:tgtEl>
                                          <p:spTgt spid="82"/>
                                        </p:tgtEl>
                                        <p:attrNameLst>
                                          <p:attrName>style.visibility</p:attrName>
                                        </p:attrNameLst>
                                      </p:cBhvr>
                                      <p:to>
                                        <p:strVal val="visible"/>
                                      </p:to>
                                    </p:set>
                                    <p:animEffect transition="in" filter="barn(inVertical)">
                                      <p:cBhvr>
                                        <p:cTn id="182" dur="500"/>
                                        <p:tgtEl>
                                          <p:spTgt spid="82"/>
                                        </p:tgtEl>
                                      </p:cBhvr>
                                    </p:animEffect>
                                  </p:childTnLst>
                                </p:cTn>
                              </p:par>
                            </p:childTnLst>
                          </p:cTn>
                        </p:par>
                        <p:par>
                          <p:cTn id="183" fill="hold">
                            <p:stCondLst>
                              <p:cond delay="4000"/>
                            </p:stCondLst>
                            <p:childTnLst>
                              <p:par>
                                <p:cTn id="184" presetID="16" presetClass="entr" presetSubtype="21" fill="hold" grpId="0" nodeType="afterEffect">
                                  <p:stCondLst>
                                    <p:cond delay="0"/>
                                  </p:stCondLst>
                                  <p:childTnLst>
                                    <p:set>
                                      <p:cBhvr>
                                        <p:cTn id="185" dur="1" fill="hold">
                                          <p:stCondLst>
                                            <p:cond delay="0"/>
                                          </p:stCondLst>
                                        </p:cTn>
                                        <p:tgtEl>
                                          <p:spTgt spid="83"/>
                                        </p:tgtEl>
                                        <p:attrNameLst>
                                          <p:attrName>style.visibility</p:attrName>
                                        </p:attrNameLst>
                                      </p:cBhvr>
                                      <p:to>
                                        <p:strVal val="visible"/>
                                      </p:to>
                                    </p:set>
                                    <p:animEffect transition="in" filter="barn(inVertical)">
                                      <p:cBhvr>
                                        <p:cTn id="186" dur="500"/>
                                        <p:tgtEl>
                                          <p:spTgt spid="83"/>
                                        </p:tgtEl>
                                      </p:cBhvr>
                                    </p:animEffect>
                                  </p:childTnLst>
                                </p:cTn>
                              </p:par>
                            </p:childTnLst>
                          </p:cTn>
                        </p:par>
                        <p:par>
                          <p:cTn id="187" fill="hold">
                            <p:stCondLst>
                              <p:cond delay="4500"/>
                            </p:stCondLst>
                            <p:childTnLst>
                              <p:par>
                                <p:cTn id="188" presetID="16" presetClass="entr" presetSubtype="21" fill="hold" grpId="0" nodeType="afterEffect">
                                  <p:stCondLst>
                                    <p:cond delay="0"/>
                                  </p:stCondLst>
                                  <p:childTnLst>
                                    <p:set>
                                      <p:cBhvr>
                                        <p:cTn id="189" dur="1" fill="hold">
                                          <p:stCondLst>
                                            <p:cond delay="0"/>
                                          </p:stCondLst>
                                        </p:cTn>
                                        <p:tgtEl>
                                          <p:spTgt spid="84"/>
                                        </p:tgtEl>
                                        <p:attrNameLst>
                                          <p:attrName>style.visibility</p:attrName>
                                        </p:attrNameLst>
                                      </p:cBhvr>
                                      <p:to>
                                        <p:strVal val="visible"/>
                                      </p:to>
                                    </p:set>
                                    <p:animEffect transition="in" filter="barn(inVertical)">
                                      <p:cBhvr>
                                        <p:cTn id="190" dur="500"/>
                                        <p:tgtEl>
                                          <p:spTgt spid="84"/>
                                        </p:tgtEl>
                                      </p:cBhvr>
                                    </p:animEffect>
                                  </p:childTnLst>
                                </p:cTn>
                              </p:par>
                            </p:childTnLst>
                          </p:cTn>
                        </p:par>
                        <p:par>
                          <p:cTn id="191" fill="hold">
                            <p:stCondLst>
                              <p:cond delay="5000"/>
                            </p:stCondLst>
                            <p:childTnLst>
                              <p:par>
                                <p:cTn id="192" presetID="16" presetClass="entr" presetSubtype="21" fill="hold" grpId="0" nodeType="afterEffect">
                                  <p:stCondLst>
                                    <p:cond delay="0"/>
                                  </p:stCondLst>
                                  <p:childTnLst>
                                    <p:set>
                                      <p:cBhvr>
                                        <p:cTn id="193" dur="1" fill="hold">
                                          <p:stCondLst>
                                            <p:cond delay="0"/>
                                          </p:stCondLst>
                                        </p:cTn>
                                        <p:tgtEl>
                                          <p:spTgt spid="85"/>
                                        </p:tgtEl>
                                        <p:attrNameLst>
                                          <p:attrName>style.visibility</p:attrName>
                                        </p:attrNameLst>
                                      </p:cBhvr>
                                      <p:to>
                                        <p:strVal val="visible"/>
                                      </p:to>
                                    </p:set>
                                    <p:animEffect transition="in" filter="barn(inVertical)">
                                      <p:cBhvr>
                                        <p:cTn id="194" dur="500"/>
                                        <p:tgtEl>
                                          <p:spTgt spid="85"/>
                                        </p:tgtEl>
                                      </p:cBhvr>
                                    </p:animEffect>
                                  </p:childTnLst>
                                </p:cTn>
                              </p:par>
                            </p:childTnLst>
                          </p:cTn>
                        </p:par>
                        <p:par>
                          <p:cTn id="195" fill="hold">
                            <p:stCondLst>
                              <p:cond delay="5500"/>
                            </p:stCondLst>
                            <p:childTnLst>
                              <p:par>
                                <p:cTn id="196" presetID="16" presetClass="entr" presetSubtype="21" fill="hold" grpId="0" nodeType="afterEffect">
                                  <p:stCondLst>
                                    <p:cond delay="0"/>
                                  </p:stCondLst>
                                  <p:childTnLst>
                                    <p:set>
                                      <p:cBhvr>
                                        <p:cTn id="197" dur="1" fill="hold">
                                          <p:stCondLst>
                                            <p:cond delay="0"/>
                                          </p:stCondLst>
                                        </p:cTn>
                                        <p:tgtEl>
                                          <p:spTgt spid="86"/>
                                        </p:tgtEl>
                                        <p:attrNameLst>
                                          <p:attrName>style.visibility</p:attrName>
                                        </p:attrNameLst>
                                      </p:cBhvr>
                                      <p:to>
                                        <p:strVal val="visible"/>
                                      </p:to>
                                    </p:set>
                                    <p:animEffect transition="in" filter="barn(inVertical)">
                                      <p:cBhvr>
                                        <p:cTn id="198" dur="500"/>
                                        <p:tgtEl>
                                          <p:spTgt spid="86"/>
                                        </p:tgtEl>
                                      </p:cBhvr>
                                    </p:animEffect>
                                  </p:childTnLst>
                                </p:cTn>
                              </p:par>
                            </p:childTnLst>
                          </p:cTn>
                        </p:par>
                        <p:par>
                          <p:cTn id="199" fill="hold">
                            <p:stCondLst>
                              <p:cond delay="6000"/>
                            </p:stCondLst>
                            <p:childTnLst>
                              <p:par>
                                <p:cTn id="200" presetID="16" presetClass="entr" presetSubtype="21" fill="hold" grpId="0" nodeType="afterEffect">
                                  <p:stCondLst>
                                    <p:cond delay="0"/>
                                  </p:stCondLst>
                                  <p:childTnLst>
                                    <p:set>
                                      <p:cBhvr>
                                        <p:cTn id="201" dur="1" fill="hold">
                                          <p:stCondLst>
                                            <p:cond delay="0"/>
                                          </p:stCondLst>
                                        </p:cTn>
                                        <p:tgtEl>
                                          <p:spTgt spid="87"/>
                                        </p:tgtEl>
                                        <p:attrNameLst>
                                          <p:attrName>style.visibility</p:attrName>
                                        </p:attrNameLst>
                                      </p:cBhvr>
                                      <p:to>
                                        <p:strVal val="visible"/>
                                      </p:to>
                                    </p:set>
                                    <p:animEffect transition="in" filter="barn(inVertical)">
                                      <p:cBhvr>
                                        <p:cTn id="20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Graphic 3">
            <a:extLst>
              <a:ext uri="{FF2B5EF4-FFF2-40B4-BE49-F238E27FC236}">
                <a16:creationId xmlns:a16="http://schemas.microsoft.com/office/drawing/2014/main" id="{3B4C06AB-4A32-1BBD-1DD3-96307338F2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465879" y="3235801"/>
            <a:ext cx="2687364" cy="3479324"/>
          </a:xfrm>
          <a:prstGeom prst="rect">
            <a:avLst/>
          </a:prstGeom>
        </p:spPr>
      </p:pic>
      <p:pic>
        <p:nvPicPr>
          <p:cNvPr id="11" name="Hình ảnh 19" descr="Ảnh có chứa đầy màu sắc, được trang trí, đồ chơi, búp bê&#10;&#10;Mô tả được tạo tự động">
            <a:extLst>
              <a:ext uri="{FF2B5EF4-FFF2-40B4-BE49-F238E27FC236}">
                <a16:creationId xmlns:a16="http://schemas.microsoft.com/office/drawing/2014/main" id="{965920A4-D6FB-0BED-C2D5-9DE6B5FAE31E}"/>
              </a:ext>
            </a:extLst>
          </p:cNvPr>
          <p:cNvPicPr>
            <a:picLocks noChangeAspect="1"/>
          </p:cNvPicPr>
          <p:nvPr/>
        </p:nvPicPr>
        <p:blipFill>
          <a:blip r:embed="rId5"/>
          <a:stretch>
            <a:fillRect/>
          </a:stretch>
        </p:blipFill>
        <p:spPr>
          <a:xfrm>
            <a:off x="3843090" y="2565438"/>
            <a:ext cx="4551636" cy="4346769"/>
          </a:xfrm>
          <a:prstGeom prst="rect">
            <a:avLst/>
          </a:prstGeom>
        </p:spPr>
      </p:pic>
      <p:grpSp>
        <p:nvGrpSpPr>
          <p:cNvPr id="8" name="Group 7">
            <a:extLst>
              <a:ext uri="{FF2B5EF4-FFF2-40B4-BE49-F238E27FC236}">
                <a16:creationId xmlns:a16="http://schemas.microsoft.com/office/drawing/2014/main" id="{B5B90CBE-08C5-D2C4-3CF4-C05A9C952D12}"/>
              </a:ext>
            </a:extLst>
          </p:cNvPr>
          <p:cNvGrpSpPr/>
          <p:nvPr/>
        </p:nvGrpSpPr>
        <p:grpSpPr>
          <a:xfrm rot="920132">
            <a:off x="3845370" y="164037"/>
            <a:ext cx="4733221" cy="1463479"/>
            <a:chOff x="103619" y="778561"/>
            <a:chExt cx="4319999" cy="1463479"/>
          </a:xfrm>
        </p:grpSpPr>
        <p:sp>
          <p:nvSpPr>
            <p:cNvPr id="9" name="TextBox 8">
              <a:extLst>
                <a:ext uri="{FF2B5EF4-FFF2-40B4-BE49-F238E27FC236}">
                  <a16:creationId xmlns:a16="http://schemas.microsoft.com/office/drawing/2014/main" id="{5E36ADC8-FBE6-DD8D-214A-3AC33C27CEAC}"/>
                </a:ext>
              </a:extLst>
            </p:cNvPr>
            <p:cNvSpPr txBox="1"/>
            <p:nvPr/>
          </p:nvSpPr>
          <p:spPr>
            <a:xfrm rot="20615280">
              <a:off x="159959" y="778561"/>
              <a:ext cx="4263659" cy="1446550"/>
            </a:xfrm>
            <a:prstGeom prst="rect">
              <a:avLst/>
            </a:prstGeom>
            <a:noFill/>
          </p:spPr>
          <p:txBody>
            <a:bodyPr wrap="square" rtlCol="0">
              <a:spAutoFit/>
            </a:bodyPr>
            <a:lstStyle/>
            <a:p>
              <a:pPr algn="ctr"/>
              <a:r>
                <a:rPr lang="vi-VN" sz="8800" dirty="0">
                  <a:ln w="127000">
                    <a:solidFill>
                      <a:schemeClr val="bg1"/>
                    </a:solidFill>
                  </a:ln>
                  <a:latin typeface="#9Slide05 Phobia" panose="02000506000000020003" pitchFamily="2" charset="0"/>
                </a:rPr>
                <a:t>Chặng 4</a:t>
              </a:r>
              <a:endParaRPr lang="en-US" sz="8800" dirty="0">
                <a:ln w="127000">
                  <a:solidFill>
                    <a:schemeClr val="bg1"/>
                  </a:solidFill>
                </a:ln>
                <a:latin typeface="#9Slide05 Phobia" panose="02000506000000020003" pitchFamily="2" charset="0"/>
              </a:endParaRPr>
            </a:p>
          </p:txBody>
        </p:sp>
        <p:sp>
          <p:nvSpPr>
            <p:cNvPr id="10" name="TextBox 9">
              <a:extLst>
                <a:ext uri="{FF2B5EF4-FFF2-40B4-BE49-F238E27FC236}">
                  <a16:creationId xmlns:a16="http://schemas.microsoft.com/office/drawing/2014/main" id="{89021B6F-479D-92CE-E01D-5405A55E1631}"/>
                </a:ext>
              </a:extLst>
            </p:cNvPr>
            <p:cNvSpPr txBox="1"/>
            <p:nvPr/>
          </p:nvSpPr>
          <p:spPr>
            <a:xfrm rot="20615280">
              <a:off x="103619" y="795490"/>
              <a:ext cx="4263659" cy="1446550"/>
            </a:xfrm>
            <a:prstGeom prst="rect">
              <a:avLst/>
            </a:prstGeom>
            <a:noFill/>
          </p:spPr>
          <p:txBody>
            <a:bodyPr wrap="square" rtlCol="0">
              <a:spAutoFit/>
            </a:bodyPr>
            <a:lstStyle/>
            <a:p>
              <a:pPr algn="ctr"/>
              <a:r>
                <a:rPr lang="vi-VN" sz="8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Chặng 4 </a:t>
              </a:r>
              <a:endParaRPr lang="en-US" sz="8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sp>
        <p:nvSpPr>
          <p:cNvPr id="17" name="TextBox 16">
            <a:extLst>
              <a:ext uri="{FF2B5EF4-FFF2-40B4-BE49-F238E27FC236}">
                <a16:creationId xmlns:a16="http://schemas.microsoft.com/office/drawing/2014/main" id="{D0C86743-AA99-8F83-6A97-C9AE74FA3F0F}"/>
              </a:ext>
            </a:extLst>
          </p:cNvPr>
          <p:cNvSpPr txBox="1"/>
          <p:nvPr/>
        </p:nvSpPr>
        <p:spPr>
          <a:xfrm>
            <a:off x="-214604" y="1584156"/>
            <a:ext cx="1219200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FF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ĐỌC MỞ RỘNG</a:t>
            </a:r>
          </a:p>
        </p:txBody>
      </p:sp>
    </p:spTree>
    <p:extLst>
      <p:ext uri="{BB962C8B-B14F-4D97-AF65-F5344CB8AC3E}">
        <p14:creationId xmlns:p14="http://schemas.microsoft.com/office/powerpoint/2010/main" val="128737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par>
                          <p:cTn id="11" fill="hold">
                            <p:stCondLst>
                              <p:cond delay="1000"/>
                            </p:stCondLst>
                            <p:childTnLst>
                              <p:par>
                                <p:cTn id="12" presetID="2" presetClass="entr" presetSubtype="1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17" presetClass="entr" presetSubtype="10" fill="hold" nodeType="withEffect">
                                  <p:stCondLst>
                                    <p:cond delay="1000"/>
                                  </p:stCondLst>
                                  <p:childTnLst>
                                    <p:set>
                                      <p:cBhvr>
                                        <p:cTn id="23" dur="1" fill="hold">
                                          <p:stCondLst>
                                            <p:cond delay="0"/>
                                          </p:stCondLst>
                                        </p:cTn>
                                        <p:tgtEl>
                                          <p:spTgt spid="17">
                                            <p:txEl>
                                              <p:pRg st="0" end="0"/>
                                            </p:txEl>
                                          </p:spTgt>
                                        </p:tgtEl>
                                        <p:attrNameLst>
                                          <p:attrName>style.visibility</p:attrName>
                                        </p:attrNameLst>
                                      </p:cBhvr>
                                      <p:to>
                                        <p:strVal val="visible"/>
                                      </p:to>
                                    </p:set>
                                    <p:anim calcmode="lin" valueType="num">
                                      <p:cBhvr>
                                        <p:cTn id="2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1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268340" y="9954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p>
        </p:txBody>
      </p:sp>
      <p:pic>
        <p:nvPicPr>
          <p:cNvPr id="7" name="Graphic 15">
            <a:extLst>
              <a:ext uri="{FF2B5EF4-FFF2-40B4-BE49-F238E27FC236}">
                <a16:creationId xmlns:a16="http://schemas.microsoft.com/office/drawing/2014/main" id="{055743BB-526E-310E-2112-B0E1EE4F0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630" y="2757840"/>
            <a:ext cx="3485154" cy="3724640"/>
          </a:xfrm>
          <a:prstGeom prst="rect">
            <a:avLst/>
          </a:prstGeom>
        </p:spPr>
      </p:pic>
      <p:pic>
        <p:nvPicPr>
          <p:cNvPr id="13" name="Hình ảnh 15" descr="Ảnh có chứa văn bản&#10;&#10;Mô tả được tạo tự động">
            <a:extLst>
              <a:ext uri="{FF2B5EF4-FFF2-40B4-BE49-F238E27FC236}">
                <a16:creationId xmlns:a16="http://schemas.microsoft.com/office/drawing/2014/main" id="{DC98CF45-4EAC-BC84-7468-B1B3661AC7C4}"/>
              </a:ext>
            </a:extLst>
          </p:cNvPr>
          <p:cNvPicPr>
            <a:picLocks noChangeAspect="1"/>
          </p:cNvPicPr>
          <p:nvPr/>
        </p:nvPicPr>
        <p:blipFill>
          <a:blip r:embed="rId5"/>
          <a:stretch>
            <a:fillRect/>
          </a:stretch>
        </p:blipFill>
        <p:spPr>
          <a:xfrm>
            <a:off x="4321303" y="4600593"/>
            <a:ext cx="5766120" cy="1772683"/>
          </a:xfrm>
          <a:prstGeom prst="rect">
            <a:avLst/>
          </a:prstGeom>
        </p:spPr>
      </p:pic>
      <p:pic>
        <p:nvPicPr>
          <p:cNvPr id="14" name="Hình ảnh 16" descr="Ảnh có chứa văn bản&#10;&#10;Mô tả được tạo tự động">
            <a:extLst>
              <a:ext uri="{FF2B5EF4-FFF2-40B4-BE49-F238E27FC236}">
                <a16:creationId xmlns:a16="http://schemas.microsoft.com/office/drawing/2014/main" id="{7394065C-2B29-4589-E7E2-890C44A41FAE}"/>
              </a:ext>
            </a:extLst>
          </p:cNvPr>
          <p:cNvPicPr>
            <a:picLocks noChangeAspect="1"/>
          </p:cNvPicPr>
          <p:nvPr/>
        </p:nvPicPr>
        <p:blipFill>
          <a:blip r:embed="rId6"/>
          <a:stretch>
            <a:fillRect/>
          </a:stretch>
        </p:blipFill>
        <p:spPr>
          <a:xfrm>
            <a:off x="4623962" y="2560211"/>
            <a:ext cx="5707658" cy="1618810"/>
          </a:xfrm>
          <a:prstGeom prst="rect">
            <a:avLst/>
          </a:prstGeom>
        </p:spPr>
      </p:pic>
      <p:grpSp>
        <p:nvGrpSpPr>
          <p:cNvPr id="15" name="Nhóm 8">
            <a:extLst>
              <a:ext uri="{FF2B5EF4-FFF2-40B4-BE49-F238E27FC236}">
                <a16:creationId xmlns:a16="http://schemas.microsoft.com/office/drawing/2014/main" id="{DA16A62D-E0BE-80F8-380F-66398B4FDC32}"/>
              </a:ext>
            </a:extLst>
          </p:cNvPr>
          <p:cNvGrpSpPr/>
          <p:nvPr/>
        </p:nvGrpSpPr>
        <p:grpSpPr>
          <a:xfrm>
            <a:off x="4461263" y="419878"/>
            <a:ext cx="5870357" cy="1686045"/>
            <a:chOff x="2698217" y="445042"/>
            <a:chExt cx="4236675" cy="1260697"/>
          </a:xfrm>
        </p:grpSpPr>
        <p:grpSp>
          <p:nvGrpSpPr>
            <p:cNvPr id="16" name="Nhóm 5">
              <a:extLst>
                <a:ext uri="{FF2B5EF4-FFF2-40B4-BE49-F238E27FC236}">
                  <a16:creationId xmlns:a16="http://schemas.microsoft.com/office/drawing/2014/main" id="{88C8E5A2-D204-742A-6EFC-AD41AFC4CA7C}"/>
                </a:ext>
              </a:extLst>
            </p:cNvPr>
            <p:cNvGrpSpPr/>
            <p:nvPr/>
          </p:nvGrpSpPr>
          <p:grpSpPr>
            <a:xfrm>
              <a:off x="2698217" y="445042"/>
              <a:ext cx="4236675" cy="1260697"/>
              <a:chOff x="2698217" y="445042"/>
              <a:chExt cx="4236675" cy="1260697"/>
            </a:xfrm>
          </p:grpSpPr>
          <p:pic>
            <p:nvPicPr>
              <p:cNvPr id="18" name="Hình ảnh 17" descr="Ảnh có chứa văn bản&#10;&#10;Mô tả được tạo tự động">
                <a:extLst>
                  <a:ext uri="{FF2B5EF4-FFF2-40B4-BE49-F238E27FC236}">
                    <a16:creationId xmlns:a16="http://schemas.microsoft.com/office/drawing/2014/main" id="{1DFBD94A-BAA5-ED0C-53DA-9CCE1F458E70}"/>
                  </a:ext>
                </a:extLst>
              </p:cNvPr>
              <p:cNvPicPr>
                <a:picLocks noChangeAspect="1"/>
              </p:cNvPicPr>
              <p:nvPr/>
            </p:nvPicPr>
            <p:blipFill>
              <a:blip r:embed="rId7"/>
              <a:stretch>
                <a:fillRect/>
              </a:stretch>
            </p:blipFill>
            <p:spPr>
              <a:xfrm>
                <a:off x="2698217" y="445042"/>
                <a:ext cx="4236675" cy="1260697"/>
              </a:xfrm>
              <a:prstGeom prst="rect">
                <a:avLst/>
              </a:prstGeom>
            </p:spPr>
          </p:pic>
          <p:sp>
            <p:nvSpPr>
              <p:cNvPr id="28" name="Hình chữ nhật 1">
                <a:extLst>
                  <a:ext uri="{FF2B5EF4-FFF2-40B4-BE49-F238E27FC236}">
                    <a16:creationId xmlns:a16="http://schemas.microsoft.com/office/drawing/2014/main" id="{EA906469-1B08-738B-63D6-FAD9D0A01634}"/>
                  </a:ext>
                </a:extLst>
              </p:cNvPr>
              <p:cNvSpPr/>
              <p:nvPr/>
            </p:nvSpPr>
            <p:spPr>
              <a:xfrm>
                <a:off x="3401147" y="1122218"/>
                <a:ext cx="2085253" cy="4052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Hộp Văn bản 7">
              <a:extLst>
                <a:ext uri="{FF2B5EF4-FFF2-40B4-BE49-F238E27FC236}">
                  <a16:creationId xmlns:a16="http://schemas.microsoft.com/office/drawing/2014/main" id="{7A9EB987-986D-831E-F78F-D4B111C96C74}"/>
                </a:ext>
              </a:extLst>
            </p:cNvPr>
            <p:cNvSpPr txBox="1"/>
            <p:nvPr/>
          </p:nvSpPr>
          <p:spPr>
            <a:xfrm>
              <a:off x="4299381" y="1032453"/>
              <a:ext cx="1889948" cy="437251"/>
            </a:xfrm>
            <a:prstGeom prst="rect">
              <a:avLst/>
            </a:prstGeom>
            <a:noFill/>
          </p:spPr>
          <p:txBody>
            <a:bodyPr wrap="square" rtlCol="0">
              <a:spAutoFit/>
            </a:bodyPr>
            <a:lstStyle/>
            <a:p>
              <a:r>
                <a:rPr lang="vi-VN" sz="3200" b="1" dirty="0">
                  <a:solidFill>
                    <a:srgbClr val="FC3F3A"/>
                  </a:solidFill>
                  <a:latin typeface="Calibri" panose="020F0502020204030204" pitchFamily="34" charset="0"/>
                  <a:cs typeface="Calibri" panose="020F0502020204030204" pitchFamily="34" charset="0"/>
                </a:rPr>
                <a:t>lễ hội </a:t>
              </a:r>
              <a:endParaRPr lang="en-US" sz="3200" b="1" dirty="0">
                <a:solidFill>
                  <a:srgbClr val="FC3F3A"/>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443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268340" y="9954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p>
        </p:txBody>
      </p:sp>
      <p:pic>
        <p:nvPicPr>
          <p:cNvPr id="7" name="Graphic 15">
            <a:extLst>
              <a:ext uri="{FF2B5EF4-FFF2-40B4-BE49-F238E27FC236}">
                <a16:creationId xmlns:a16="http://schemas.microsoft.com/office/drawing/2014/main" id="{055743BB-526E-310E-2112-B0E1EE4F02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630" y="2757840"/>
            <a:ext cx="3485154" cy="3724640"/>
          </a:xfrm>
          <a:prstGeom prst="rect">
            <a:avLst/>
          </a:prstGeom>
        </p:spPr>
      </p:pic>
      <p:sp>
        <p:nvSpPr>
          <p:cNvPr id="11" name="TextBox 10">
            <a:extLst>
              <a:ext uri="{FF2B5EF4-FFF2-40B4-BE49-F238E27FC236}">
                <a16:creationId xmlns:a16="http://schemas.microsoft.com/office/drawing/2014/main" id="{D0C86743-AA99-8F83-6A97-C9AE74FA3F0F}"/>
              </a:ext>
            </a:extLst>
          </p:cNvPr>
          <p:cNvSpPr txBox="1"/>
          <p:nvPr/>
        </p:nvSpPr>
        <p:spPr>
          <a:xfrm>
            <a:off x="-341260" y="76859"/>
            <a:ext cx="12192000" cy="1200329"/>
          </a:xfrm>
          <a:prstGeom prst="rect">
            <a:avLst/>
          </a:prstGeom>
          <a:noFill/>
          <a:effectLst>
            <a:glow rad="228600">
              <a:schemeClr val="accent3">
                <a:satMod val="175000"/>
                <a:alpha val="40000"/>
              </a:schemeClr>
            </a:glow>
          </a:effectLst>
        </p:spPr>
        <p:txBody>
          <a:bodyPr wrap="square" rtlCol="0">
            <a:spAutoFit/>
          </a:bodyPr>
          <a:lstStyle/>
          <a:p>
            <a:pPr algn="ctr"/>
            <a:r>
              <a:rPr lang="vi-VN" sz="7200" dirty="0">
                <a:ln w="19050">
                  <a:solidFill>
                    <a:srgbClr val="C00000"/>
                  </a:solidFill>
                  <a:prstDash val="solid"/>
                </a:ln>
                <a:solidFill>
                  <a:srgbClr val="FFFF00"/>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Đọc một bài đọc về lễ hội</a:t>
            </a:r>
          </a:p>
        </p:txBody>
      </p:sp>
      <p:grpSp>
        <p:nvGrpSpPr>
          <p:cNvPr id="12" name="Nhóm 32">
            <a:extLst>
              <a:ext uri="{FF2B5EF4-FFF2-40B4-BE49-F238E27FC236}">
                <a16:creationId xmlns:a16="http://schemas.microsoft.com/office/drawing/2014/main" id="{C65B9F8C-6875-8AAA-203B-F07BE59044EF}"/>
              </a:ext>
            </a:extLst>
          </p:cNvPr>
          <p:cNvGrpSpPr/>
          <p:nvPr/>
        </p:nvGrpSpPr>
        <p:grpSpPr>
          <a:xfrm>
            <a:off x="5262465" y="1702231"/>
            <a:ext cx="5839995" cy="1434170"/>
            <a:chOff x="3544282" y="964755"/>
            <a:chExt cx="5482495" cy="940245"/>
          </a:xfrm>
        </p:grpSpPr>
        <p:sp>
          <p:nvSpPr>
            <p:cNvPr id="19" name="Hình chữ nhật: Góc Tròn 31">
              <a:extLst>
                <a:ext uri="{FF2B5EF4-FFF2-40B4-BE49-F238E27FC236}">
                  <a16:creationId xmlns:a16="http://schemas.microsoft.com/office/drawing/2014/main" id="{63DAB559-ED57-9282-9DF1-F863E5490AF8}"/>
                </a:ext>
              </a:extLst>
            </p:cNvPr>
            <p:cNvSpPr/>
            <p:nvPr/>
          </p:nvSpPr>
          <p:spPr>
            <a:xfrm>
              <a:off x="3688560" y="1024588"/>
              <a:ext cx="4587240" cy="88041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Nhóm 9">
              <a:extLst>
                <a:ext uri="{FF2B5EF4-FFF2-40B4-BE49-F238E27FC236}">
                  <a16:creationId xmlns:a16="http://schemas.microsoft.com/office/drawing/2014/main" id="{D478201C-CEFD-2DDA-54B6-3658EE76BDC2}"/>
                </a:ext>
              </a:extLst>
            </p:cNvPr>
            <p:cNvGrpSpPr/>
            <p:nvPr/>
          </p:nvGrpSpPr>
          <p:grpSpPr>
            <a:xfrm>
              <a:off x="3544282" y="964755"/>
              <a:ext cx="5482495" cy="840416"/>
              <a:chOff x="3544282" y="964755"/>
              <a:chExt cx="5482495" cy="840416"/>
            </a:xfrm>
          </p:grpSpPr>
          <p:sp>
            <p:nvSpPr>
              <p:cNvPr id="21" name="Hộp Văn bản 13">
                <a:extLst>
                  <a:ext uri="{FF2B5EF4-FFF2-40B4-BE49-F238E27FC236}">
                    <a16:creationId xmlns:a16="http://schemas.microsoft.com/office/drawing/2014/main" id="{79E5ED20-84F2-4DA3-FCDE-68140DB9DA5A}"/>
                  </a:ext>
                </a:extLst>
              </p:cNvPr>
              <p:cNvSpPr txBox="1"/>
              <p:nvPr/>
            </p:nvSpPr>
            <p:spPr>
              <a:xfrm>
                <a:off x="3544282" y="964755"/>
                <a:ext cx="4875797" cy="781357"/>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i="0" u="none" strike="noStrike" kern="0" normalizeH="0" baseline="0" noProof="0" dirty="0" err="1">
                    <a:solidFill>
                      <a:schemeClr val="tx1"/>
                    </a:solidFill>
                    <a:uLnTx/>
                    <a:uFillTx/>
                    <a:latin typeface="Calibri"/>
                    <a:ea typeface="+mn-ea"/>
                    <a:cs typeface="+mn-cs"/>
                    <a:sym typeface="Arial"/>
                  </a:rPr>
                  <a:t>Viết</a:t>
                </a:r>
                <a:r>
                  <a:rPr kumimoji="0" lang="en-US" sz="3200" i="0" u="none" strike="noStrike" kern="0" normalizeH="0" baseline="0" noProof="0" dirty="0">
                    <a:solidFill>
                      <a:schemeClr val="tx1"/>
                    </a:solidFill>
                    <a:uLnTx/>
                    <a:uFillTx/>
                    <a:latin typeface="Calibri"/>
                    <a:ea typeface="+mn-ea"/>
                    <a:cs typeface="+mn-cs"/>
                    <a:sym typeface="Arial"/>
                  </a:rPr>
                  <a:t> </a:t>
                </a:r>
                <a:r>
                  <a:rPr kumimoji="0" lang="en-US" sz="3200" i="0" u="none" strike="noStrike" kern="0" normalizeH="0" baseline="0" noProof="0" dirty="0" err="1">
                    <a:solidFill>
                      <a:schemeClr val="tx1"/>
                    </a:solidFill>
                    <a:uLnTx/>
                    <a:uFillTx/>
                    <a:latin typeface="Calibri"/>
                    <a:ea typeface="+mn-ea"/>
                    <a:cs typeface="+mn-cs"/>
                    <a:sym typeface="Arial"/>
                  </a:rPr>
                  <a:t>vào</a:t>
                </a:r>
                <a:r>
                  <a:rPr kumimoji="0" lang="en-US" sz="3200" i="0" u="none" strike="noStrike" kern="0" normalizeH="0" baseline="0" noProof="0" dirty="0">
                    <a:solidFill>
                      <a:schemeClr val="tx1"/>
                    </a:solidFill>
                    <a:uLnTx/>
                    <a:uFillTx/>
                    <a:latin typeface="Calibri"/>
                    <a:ea typeface="+mn-ea"/>
                    <a:cs typeface="+mn-cs"/>
                    <a:sym typeface="Arial"/>
                  </a:rPr>
                  <a:t> </a:t>
                </a:r>
                <a:r>
                  <a:rPr kumimoji="0" lang="en-US" sz="3200" i="0" u="none" strike="noStrike" kern="0" normalizeH="0" baseline="0" noProof="0" dirty="0" err="1">
                    <a:solidFill>
                      <a:schemeClr val="tx1"/>
                    </a:solidFill>
                    <a:uLnTx/>
                    <a:uFillTx/>
                    <a:latin typeface="Calibri"/>
                    <a:ea typeface="+mn-ea"/>
                    <a:cs typeface="+mn-cs"/>
                    <a:sym typeface="Arial"/>
                  </a:rPr>
                  <a:t>Phiếu</a:t>
                </a:r>
                <a:r>
                  <a:rPr kumimoji="0" lang="en-US" sz="3200" i="0" u="none" strike="noStrike" kern="0" normalizeH="0" baseline="0" noProof="0" dirty="0">
                    <a:solidFill>
                      <a:schemeClr val="tx1"/>
                    </a:solidFill>
                    <a:uLnTx/>
                    <a:uFillTx/>
                    <a:latin typeface="Calibri"/>
                    <a:ea typeface="+mn-ea"/>
                    <a:cs typeface="+mn-cs"/>
                    <a:sym typeface="Arial"/>
                  </a:rPr>
                  <a:t> </a:t>
                </a:r>
                <a:r>
                  <a:rPr kumimoji="0" lang="en-US" sz="3200" i="0" u="none" strike="noStrike" kern="0" normalizeH="0" baseline="0" noProof="0" dirty="0" err="1">
                    <a:solidFill>
                      <a:schemeClr val="tx1"/>
                    </a:solidFill>
                    <a:uLnTx/>
                    <a:uFillTx/>
                    <a:latin typeface="Calibri"/>
                    <a:ea typeface="+mn-ea"/>
                    <a:cs typeface="+mn-cs"/>
                    <a:sym typeface="Arial"/>
                  </a:rPr>
                  <a:t>đọc</a:t>
                </a:r>
                <a:r>
                  <a:rPr kumimoji="0" lang="en-US" sz="3200" i="0" u="none" strike="noStrike" kern="0" normalizeH="0" baseline="0" noProof="0" dirty="0">
                    <a:solidFill>
                      <a:schemeClr val="tx1"/>
                    </a:solidFill>
                    <a:uLnTx/>
                    <a:uFillTx/>
                    <a:latin typeface="Calibri"/>
                    <a:ea typeface="+mn-ea"/>
                    <a:cs typeface="+mn-cs"/>
                    <a:sym typeface="Arial"/>
                  </a:rPr>
                  <a:t> </a:t>
                </a:r>
                <a:r>
                  <a:rPr kumimoji="0" lang="en-US" sz="3200" i="0" u="none" strike="noStrike" kern="0" normalizeH="0" baseline="0" noProof="0" dirty="0" err="1">
                    <a:solidFill>
                      <a:schemeClr val="tx1"/>
                    </a:solidFill>
                    <a:uLnTx/>
                    <a:uFillTx/>
                    <a:latin typeface="Calibri"/>
                    <a:ea typeface="+mn-ea"/>
                    <a:cs typeface="+mn-cs"/>
                    <a:sym typeface="Arial"/>
                  </a:rPr>
                  <a:t>sách</a:t>
                </a:r>
                <a:r>
                  <a:rPr kumimoji="0" lang="en-US" sz="3200" i="0" u="none" strike="noStrike" kern="0" normalizeH="0" baseline="0" noProof="0" dirty="0">
                    <a:solidFill>
                      <a:schemeClr val="tx1"/>
                    </a:solidFill>
                    <a:uLnTx/>
                    <a:uFillTx/>
                    <a:latin typeface="Calibri"/>
                    <a:ea typeface="+mn-ea"/>
                    <a:cs typeface="+mn-cs"/>
                    <a:sym typeface="Arial"/>
                  </a:rPr>
                  <a:t> </a:t>
                </a:r>
                <a:r>
                  <a:rPr kumimoji="0" lang="en-US" sz="3200" i="0" u="none" strike="noStrike" kern="0" normalizeH="0" baseline="0" noProof="0" dirty="0" err="1">
                    <a:solidFill>
                      <a:schemeClr val="tx1"/>
                    </a:solidFill>
                    <a:uLnTx/>
                    <a:uFillTx/>
                    <a:latin typeface="Calibri"/>
                    <a:ea typeface="+mn-ea"/>
                    <a:cs typeface="+mn-cs"/>
                    <a:sym typeface="Arial"/>
                  </a:rPr>
                  <a:t>những</a:t>
                </a:r>
                <a:r>
                  <a:rPr kumimoji="0" lang="en-US" sz="3200" i="0" u="none" strike="noStrike" kern="0" normalizeH="0" baseline="0" noProof="0" dirty="0">
                    <a:solidFill>
                      <a:schemeClr val="tx1"/>
                    </a:solidFill>
                    <a:uLnTx/>
                    <a:uFillTx/>
                    <a:latin typeface="Calibri"/>
                    <a:ea typeface="+mn-ea"/>
                    <a:cs typeface="+mn-cs"/>
                    <a:sym typeface="Arial"/>
                  </a:rPr>
                  <a:t> </a:t>
                </a:r>
                <a:r>
                  <a:rPr kumimoji="0" lang="en-US" sz="3200" i="0" u="none" strike="noStrike" kern="0" normalizeH="0" baseline="0" noProof="0" dirty="0" err="1">
                    <a:solidFill>
                      <a:schemeClr val="tx1"/>
                    </a:solidFill>
                    <a:uLnTx/>
                    <a:uFillTx/>
                    <a:latin typeface="Calibri"/>
                    <a:ea typeface="+mn-ea"/>
                    <a:cs typeface="+mn-cs"/>
                    <a:sym typeface="Arial"/>
                  </a:rPr>
                  <a:t>thông</a:t>
                </a:r>
                <a:r>
                  <a:rPr kumimoji="0" lang="en-US" sz="3200" i="0" u="none" strike="noStrike" kern="0" normalizeH="0" baseline="0" noProof="0" dirty="0">
                    <a:solidFill>
                      <a:schemeClr val="tx1"/>
                    </a:solidFill>
                    <a:uLnTx/>
                    <a:uFillTx/>
                    <a:latin typeface="Calibri"/>
                    <a:ea typeface="+mn-ea"/>
                    <a:cs typeface="+mn-cs"/>
                    <a:sym typeface="Arial"/>
                  </a:rPr>
                  <a:t> tin </a:t>
                </a:r>
                <a:r>
                  <a:rPr kumimoji="0" lang="en-US" sz="3200" i="0" u="none" strike="noStrike" kern="0" normalizeH="0" baseline="0" noProof="0" dirty="0" err="1">
                    <a:solidFill>
                      <a:schemeClr val="tx1"/>
                    </a:solidFill>
                    <a:uLnTx/>
                    <a:uFillTx/>
                    <a:latin typeface="Calibri"/>
                    <a:ea typeface="+mn-ea"/>
                    <a:cs typeface="+mn-cs"/>
                    <a:sym typeface="Arial"/>
                  </a:rPr>
                  <a:t>em</a:t>
                </a:r>
                <a:r>
                  <a:rPr kumimoji="0" lang="en-US" sz="3200" i="0" u="none" strike="noStrike" kern="0" normalizeH="0" baseline="0" noProof="0" dirty="0">
                    <a:solidFill>
                      <a:schemeClr val="tx1"/>
                    </a:solidFill>
                    <a:uLnTx/>
                    <a:uFillTx/>
                    <a:latin typeface="Calibri"/>
                    <a:ea typeface="+mn-ea"/>
                    <a:cs typeface="+mn-cs"/>
                    <a:sym typeface="Arial"/>
                  </a:rPr>
                  <a:t> </a:t>
                </a:r>
                <a:r>
                  <a:rPr kumimoji="0" lang="en-US" sz="3200" i="0" u="none" strike="noStrike" kern="0" normalizeH="0" baseline="0" noProof="0" dirty="0" err="1">
                    <a:solidFill>
                      <a:schemeClr val="tx1"/>
                    </a:solidFill>
                    <a:uLnTx/>
                    <a:uFillTx/>
                    <a:latin typeface="Calibri"/>
                    <a:ea typeface="+mn-ea"/>
                    <a:cs typeface="+mn-cs"/>
                    <a:sym typeface="Arial"/>
                  </a:rPr>
                  <a:t>thích</a:t>
                </a:r>
                <a:endParaRPr kumimoji="0" lang="en-US" sz="3200" i="0" u="none" strike="noStrike" kern="0" normalizeH="0" baseline="0" noProof="0" dirty="0">
                  <a:solidFill>
                    <a:schemeClr val="tx1"/>
                  </a:solidFill>
                  <a:uLnTx/>
                  <a:uFillTx/>
                  <a:latin typeface="Calibri"/>
                  <a:ea typeface="+mn-ea"/>
                  <a:cs typeface="+mn-cs"/>
                  <a:sym typeface="Arial"/>
                </a:endParaRPr>
              </a:p>
            </p:txBody>
          </p:sp>
          <p:pic>
            <p:nvPicPr>
              <p:cNvPr id="22" name="Picture 26">
                <a:extLst>
                  <a:ext uri="{FF2B5EF4-FFF2-40B4-BE49-F238E27FC236}">
                    <a16:creationId xmlns:a16="http://schemas.microsoft.com/office/drawing/2014/main" id="{7031848B-5055-AF3A-EEE0-BD8F7869EF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8498587" y="983085"/>
                <a:ext cx="528190" cy="822086"/>
              </a:xfrm>
              <a:prstGeom prst="rect">
                <a:avLst/>
              </a:prstGeom>
              <a:effectLst>
                <a:outerShdw blurRad="76200" dist="12700" dir="2700000" sy="-23000" kx="-800400" algn="bl" rotWithShape="0">
                  <a:prstClr val="black">
                    <a:alpha val="20000"/>
                  </a:prstClr>
                </a:outerShdw>
              </a:effectLst>
            </p:spPr>
          </p:pic>
        </p:gr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2465" y="3437132"/>
            <a:ext cx="5410828" cy="3043591"/>
          </a:xfrm>
          <a:prstGeom prst="rect">
            <a:avLst/>
          </a:prstGeom>
        </p:spPr>
      </p:pic>
    </p:spTree>
    <p:extLst>
      <p:ext uri="{BB962C8B-B14F-4D97-AF65-F5344CB8AC3E}">
        <p14:creationId xmlns:p14="http://schemas.microsoft.com/office/powerpoint/2010/main" val="1794044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100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2">
            <a:extLst>
              <a:ext uri="{FF2B5EF4-FFF2-40B4-BE49-F238E27FC236}">
                <a16:creationId xmlns:a16="http://schemas.microsoft.com/office/drawing/2014/main" id="{CDAA8C59-C11A-8BB3-F497-035EFB217D67}"/>
              </a:ext>
            </a:extLst>
          </p:cNvPr>
          <p:cNvSpPr/>
          <p:nvPr/>
        </p:nvSpPr>
        <p:spPr>
          <a:xfrm>
            <a:off x="268340" y="9954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dirty="0"/>
          </a:p>
        </p:txBody>
      </p:sp>
      <p:sp>
        <p:nvSpPr>
          <p:cNvPr id="11" name="TextBox 10">
            <a:extLst>
              <a:ext uri="{FF2B5EF4-FFF2-40B4-BE49-F238E27FC236}">
                <a16:creationId xmlns:a16="http://schemas.microsoft.com/office/drawing/2014/main" id="{D0C86743-AA99-8F83-6A97-C9AE74FA3F0F}"/>
              </a:ext>
            </a:extLst>
          </p:cNvPr>
          <p:cNvSpPr txBox="1"/>
          <p:nvPr/>
        </p:nvSpPr>
        <p:spPr>
          <a:xfrm>
            <a:off x="-350785" y="99541"/>
            <a:ext cx="6199135" cy="830997"/>
          </a:xfrm>
          <a:prstGeom prst="rect">
            <a:avLst/>
          </a:prstGeom>
          <a:noFill/>
          <a:effectLst>
            <a:glow rad="228600">
              <a:schemeClr val="accent3">
                <a:satMod val="175000"/>
                <a:alpha val="40000"/>
              </a:schemeClr>
            </a:glow>
          </a:effectLst>
        </p:spPr>
        <p:txBody>
          <a:bodyPr wrap="square" rtlCol="0">
            <a:spAutoFit/>
          </a:bodyPr>
          <a:lstStyle/>
          <a:p>
            <a:pPr algn="ctr"/>
            <a:r>
              <a:rPr lang="vi-VN" sz="4800" dirty="0">
                <a:ln w="19050">
                  <a:solidFill>
                    <a:srgbClr val="C00000"/>
                  </a:solidFill>
                  <a:prstDash val="solid"/>
                </a:ln>
                <a:solidFill>
                  <a:srgbClr val="00FFFF"/>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Phiếu đọc sách</a:t>
            </a:r>
          </a:p>
        </p:txBody>
      </p:sp>
      <p:pic>
        <p:nvPicPr>
          <p:cNvPr id="10"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3"/>
          <a:stretch>
            <a:fillRect/>
          </a:stretch>
        </p:blipFill>
        <p:spPr>
          <a:xfrm>
            <a:off x="4946688" y="207483"/>
            <a:ext cx="6626187" cy="1446110"/>
          </a:xfrm>
          <a:prstGeom prst="rect">
            <a:avLst/>
          </a:prstGeom>
        </p:spPr>
      </p:pic>
      <p:sp>
        <p:nvSpPr>
          <p:cNvPr id="13" name="Oval 12"/>
          <p:cNvSpPr/>
          <p:nvPr/>
        </p:nvSpPr>
        <p:spPr>
          <a:xfrm>
            <a:off x="6854040" y="597567"/>
            <a:ext cx="4083468" cy="870854"/>
          </a:xfrm>
          <a:prstGeom prst="ellipse">
            <a:avLst/>
          </a:prstGeom>
          <a:solidFill>
            <a:schemeClr val="bg2"/>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7">
            <a:extLst>
              <a:ext uri="{FF2B5EF4-FFF2-40B4-BE49-F238E27FC236}">
                <a16:creationId xmlns:a16="http://schemas.microsoft.com/office/drawing/2014/main" id="{7A9EB987-986D-831E-F78F-D4B111C96C74}"/>
              </a:ext>
            </a:extLst>
          </p:cNvPr>
          <p:cNvSpPr txBox="1"/>
          <p:nvPr/>
        </p:nvSpPr>
        <p:spPr>
          <a:xfrm>
            <a:off x="6854040" y="802161"/>
            <a:ext cx="4083468" cy="461665"/>
          </a:xfrm>
          <a:prstGeom prst="rect">
            <a:avLst/>
          </a:prstGeom>
          <a:noFill/>
        </p:spPr>
        <p:txBody>
          <a:bodyPr wrap="square" rtlCol="0">
            <a:spAutoFit/>
          </a:bodyPr>
          <a:lstStyle/>
          <a:p>
            <a:r>
              <a:rPr lang="vi-VN" sz="2400" b="1" dirty="0">
                <a:solidFill>
                  <a:srgbClr val="FC3F3A"/>
                </a:solidFill>
                <a:latin typeface="Calibri" panose="020F0502020204030204" pitchFamily="34" charset="0"/>
                <a:cs typeface="Calibri" panose="020F0502020204030204" pitchFamily="34" charset="0"/>
              </a:rPr>
              <a:t>Tên bài đọc: ............................</a:t>
            </a:r>
            <a:endParaRPr lang="en-US" sz="2400" b="1" dirty="0">
              <a:solidFill>
                <a:srgbClr val="FC3F3A"/>
              </a:solidFill>
              <a:latin typeface="Calibri" panose="020F0502020204030204" pitchFamily="34" charset="0"/>
              <a:cs typeface="Calibri" panose="020F0502020204030204" pitchFamily="34" charset="0"/>
            </a:endParaRPr>
          </a:p>
        </p:txBody>
      </p:sp>
      <p:sp>
        <p:nvSpPr>
          <p:cNvPr id="15" name="Cloud 14"/>
          <p:cNvSpPr/>
          <p:nvPr/>
        </p:nvSpPr>
        <p:spPr>
          <a:xfrm>
            <a:off x="453637" y="1263826"/>
            <a:ext cx="3390575" cy="1800786"/>
          </a:xfrm>
          <a:prstGeom prst="cloud">
            <a:avLst/>
          </a:prstGeom>
          <a:solidFill>
            <a:schemeClr val="accent2">
              <a:lumMod val="20000"/>
              <a:lumOff val="80000"/>
            </a:schemeClr>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ộp Văn bản 7">
            <a:extLst>
              <a:ext uri="{FF2B5EF4-FFF2-40B4-BE49-F238E27FC236}">
                <a16:creationId xmlns:a16="http://schemas.microsoft.com/office/drawing/2014/main" id="{7A9EB987-986D-831E-F78F-D4B111C96C74}"/>
              </a:ext>
            </a:extLst>
          </p:cNvPr>
          <p:cNvSpPr txBox="1"/>
          <p:nvPr/>
        </p:nvSpPr>
        <p:spPr>
          <a:xfrm>
            <a:off x="893660" y="1651431"/>
            <a:ext cx="2679964"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Tên lễ hội</a:t>
            </a:r>
          </a:p>
          <a:p>
            <a:r>
              <a:rPr lang="vi-VN" sz="2400" b="1" dirty="0">
                <a:solidFill>
                  <a:srgbClr val="002060"/>
                </a:solidFill>
                <a:latin typeface="Calibri" panose="020F0502020204030204" pitchFamily="34" charset="0"/>
                <a:cs typeface="Calibri" panose="020F0502020204030204" pitchFamily="34" charset="0"/>
              </a:rPr>
              <a:t>............................</a:t>
            </a:r>
            <a:endParaRPr lang="en-US" sz="2400" b="1" dirty="0">
              <a:solidFill>
                <a:srgbClr val="002060"/>
              </a:solidFill>
              <a:latin typeface="Calibri" panose="020F0502020204030204" pitchFamily="34" charset="0"/>
              <a:cs typeface="Calibri" panose="020F0502020204030204" pitchFamily="34" charset="0"/>
            </a:endParaRPr>
          </a:p>
        </p:txBody>
      </p:sp>
      <p:sp>
        <p:nvSpPr>
          <p:cNvPr id="17" name="Cloud 16"/>
          <p:cNvSpPr/>
          <p:nvPr/>
        </p:nvSpPr>
        <p:spPr>
          <a:xfrm>
            <a:off x="4468708" y="1985209"/>
            <a:ext cx="3390575" cy="1800786"/>
          </a:xfrm>
          <a:prstGeom prst="cloud">
            <a:avLst/>
          </a:prstGeom>
          <a:solidFill>
            <a:schemeClr val="accent4">
              <a:lumMod val="40000"/>
              <a:lumOff val="60000"/>
            </a:schemeClr>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7">
            <a:extLst>
              <a:ext uri="{FF2B5EF4-FFF2-40B4-BE49-F238E27FC236}">
                <a16:creationId xmlns:a16="http://schemas.microsoft.com/office/drawing/2014/main" id="{7A9EB987-986D-831E-F78F-D4B111C96C74}"/>
              </a:ext>
            </a:extLst>
          </p:cNvPr>
          <p:cNvSpPr txBox="1"/>
          <p:nvPr/>
        </p:nvSpPr>
        <p:spPr>
          <a:xfrm>
            <a:off x="4896923" y="2372814"/>
            <a:ext cx="2679964" cy="830997"/>
          </a:xfrm>
          <a:prstGeom prst="rect">
            <a:avLst/>
          </a:prstGeom>
          <a:noFill/>
        </p:spPr>
        <p:txBody>
          <a:bodyPr wrap="square" rtlCol="0">
            <a:spAutoFit/>
          </a:bodyPr>
          <a:lstStyle/>
          <a:p>
            <a:pPr algn="ctr"/>
            <a:r>
              <a:rPr lang="vi-VN" sz="2400" b="1" dirty="0">
                <a:solidFill>
                  <a:schemeClr val="accent2">
                    <a:lumMod val="75000"/>
                  </a:schemeClr>
                </a:solidFill>
                <a:latin typeface="Calibri" panose="020F0502020204030204" pitchFamily="34" charset="0"/>
                <a:cs typeface="Calibri" panose="020F0502020204030204" pitchFamily="34" charset="0"/>
              </a:rPr>
              <a:t>Thời gian tổ chức ............................</a:t>
            </a:r>
            <a:endParaRPr lang="en-US"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23" name="Cloud 22"/>
          <p:cNvSpPr/>
          <p:nvPr/>
        </p:nvSpPr>
        <p:spPr>
          <a:xfrm>
            <a:off x="814218" y="4554237"/>
            <a:ext cx="3390575" cy="1800786"/>
          </a:xfrm>
          <a:prstGeom prst="cloud">
            <a:avLst/>
          </a:prstGeom>
          <a:solidFill>
            <a:schemeClr val="accent6">
              <a:lumMod val="40000"/>
              <a:lumOff val="60000"/>
            </a:schemeClr>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7">
            <a:extLst>
              <a:ext uri="{FF2B5EF4-FFF2-40B4-BE49-F238E27FC236}">
                <a16:creationId xmlns:a16="http://schemas.microsoft.com/office/drawing/2014/main" id="{7A9EB987-986D-831E-F78F-D4B111C96C74}"/>
              </a:ext>
            </a:extLst>
          </p:cNvPr>
          <p:cNvSpPr txBox="1"/>
          <p:nvPr/>
        </p:nvSpPr>
        <p:spPr>
          <a:xfrm>
            <a:off x="1242433" y="4941842"/>
            <a:ext cx="2679964" cy="830997"/>
          </a:xfrm>
          <a:prstGeom prst="rect">
            <a:avLst/>
          </a:prstGeom>
          <a:noFill/>
        </p:spPr>
        <p:txBody>
          <a:bodyPr wrap="square" rtlCol="0">
            <a:spAutoFit/>
          </a:bodyPr>
          <a:lstStyle/>
          <a:p>
            <a:pPr algn="ctr"/>
            <a:r>
              <a:rPr lang="vi-VN" sz="2400" b="1" dirty="0">
                <a:solidFill>
                  <a:srgbClr val="7030A0"/>
                </a:solidFill>
                <a:latin typeface="Calibri" panose="020F0502020204030204" pitchFamily="34" charset="0"/>
                <a:cs typeface="Calibri" panose="020F0502020204030204" pitchFamily="34" charset="0"/>
              </a:rPr>
              <a:t>Tác giả ............................</a:t>
            </a:r>
            <a:endParaRPr lang="en-US" sz="2400" b="1" dirty="0">
              <a:solidFill>
                <a:srgbClr val="7030A0"/>
              </a:solidFill>
              <a:latin typeface="Calibri" panose="020F0502020204030204" pitchFamily="34" charset="0"/>
              <a:cs typeface="Calibri" panose="020F0502020204030204" pitchFamily="34" charset="0"/>
            </a:endParaRPr>
          </a:p>
        </p:txBody>
      </p:sp>
      <p:sp>
        <p:nvSpPr>
          <p:cNvPr id="25" name="Cloud 24"/>
          <p:cNvSpPr/>
          <p:nvPr/>
        </p:nvSpPr>
        <p:spPr>
          <a:xfrm>
            <a:off x="5848350" y="3793092"/>
            <a:ext cx="5441691" cy="2327790"/>
          </a:xfrm>
          <a:prstGeom prst="cloud">
            <a:avLst/>
          </a:prstGeom>
          <a:solidFill>
            <a:schemeClr val="bg2">
              <a:lumMod val="90000"/>
            </a:schemeClr>
          </a:solidFill>
          <a:effectLst>
            <a:glow rad="101600">
              <a:schemeClr val="bg2">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7">
            <a:extLst>
              <a:ext uri="{FF2B5EF4-FFF2-40B4-BE49-F238E27FC236}">
                <a16:creationId xmlns:a16="http://schemas.microsoft.com/office/drawing/2014/main" id="{7A9EB987-986D-831E-F78F-D4B111C96C74}"/>
              </a:ext>
            </a:extLst>
          </p:cNvPr>
          <p:cNvSpPr txBox="1"/>
          <p:nvPr/>
        </p:nvSpPr>
        <p:spPr>
          <a:xfrm>
            <a:off x="6484776" y="4180697"/>
            <a:ext cx="4338734" cy="1200329"/>
          </a:xfrm>
          <a:prstGeom prst="rect">
            <a:avLst/>
          </a:prstGeom>
          <a:noFill/>
        </p:spPr>
        <p:txBody>
          <a:bodyPr wrap="square" rtlCol="0">
            <a:spAutoFit/>
          </a:bodyPr>
          <a:lstStyle/>
          <a:p>
            <a:pPr algn="ctr"/>
            <a:r>
              <a:rPr lang="vi-VN" sz="2400" b="1" dirty="0">
                <a:solidFill>
                  <a:schemeClr val="accent6">
                    <a:lumMod val="50000"/>
                  </a:schemeClr>
                </a:solidFill>
                <a:latin typeface="Calibri" panose="020F0502020204030204" pitchFamily="34" charset="0"/>
                <a:cs typeface="Calibri" panose="020F0502020204030204" pitchFamily="34" charset="0"/>
              </a:rPr>
              <a:t>Hoạt động chính</a:t>
            </a:r>
          </a:p>
          <a:p>
            <a:pPr algn="ctr"/>
            <a:r>
              <a:rPr lang="vi-VN" sz="2400" b="1" dirty="0">
                <a:solidFill>
                  <a:schemeClr val="accent6">
                    <a:lumMod val="50000"/>
                  </a:schemeClr>
                </a:solidFill>
                <a:latin typeface="Calibri" panose="020F0502020204030204" pitchFamily="34" charset="0"/>
                <a:cs typeface="Calibri" panose="020F0502020204030204" pitchFamily="34" charset="0"/>
              </a:rPr>
              <a:t>................................................</a:t>
            </a:r>
          </a:p>
          <a:p>
            <a:pPr algn="ctr"/>
            <a:r>
              <a:rPr lang="vi-VN" sz="2400" b="1" dirty="0">
                <a:solidFill>
                  <a:schemeClr val="accent6">
                    <a:lumMod val="50000"/>
                  </a:schemeClr>
                </a:solidFill>
                <a:latin typeface="Calibri" panose="020F0502020204030204" pitchFamily="34" charset="0"/>
                <a:cs typeface="Calibri" panose="020F0502020204030204" pitchFamily="34" charset="0"/>
              </a:rPr>
              <a:t>................................................</a:t>
            </a:r>
            <a:endParaRPr lang="en-US" sz="2400" b="1" dirty="0">
              <a:solidFill>
                <a:schemeClr val="accent6">
                  <a:lumMod val="50000"/>
                </a:schemeClr>
              </a:solidFill>
              <a:latin typeface="Calibri" panose="020F0502020204030204" pitchFamily="34" charset="0"/>
              <a:cs typeface="Calibri" panose="020F0502020204030204" pitchFamily="34" charset="0"/>
            </a:endParaRPr>
          </a:p>
        </p:txBody>
      </p:sp>
      <p:pic>
        <p:nvPicPr>
          <p:cNvPr id="19" name="Hình ảnh 4">
            <a:extLst>
              <a:ext uri="{FF2B5EF4-FFF2-40B4-BE49-F238E27FC236}">
                <a16:creationId xmlns:a16="http://schemas.microsoft.com/office/drawing/2014/main" id="{F837408D-56E5-3AD9-7381-DD55917188A9}"/>
              </a:ext>
            </a:extLst>
          </p:cNvPr>
          <p:cNvPicPr>
            <a:picLocks noChangeAspect="1"/>
          </p:cNvPicPr>
          <p:nvPr/>
        </p:nvPicPr>
        <p:blipFill>
          <a:blip r:embed="rId4">
            <a:alphaModFix amt="70000"/>
          </a:blip>
          <a:stretch>
            <a:fillRect/>
          </a:stretch>
        </p:blipFill>
        <p:spPr>
          <a:xfrm>
            <a:off x="253519" y="5854364"/>
            <a:ext cx="833947" cy="833947"/>
          </a:xfrm>
          <a:prstGeom prst="rect">
            <a:avLst/>
          </a:prstGeom>
        </p:spPr>
      </p:pic>
    </p:spTree>
    <p:extLst>
      <p:ext uri="{BB962C8B-B14F-4D97-AF65-F5344CB8AC3E}">
        <p14:creationId xmlns:p14="http://schemas.microsoft.com/office/powerpoint/2010/main" val="1038259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7415858" y="1345322"/>
            <a:ext cx="2664371" cy="1455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06133" y="1993022"/>
            <a:ext cx="2664371" cy="1455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063058" y="617480"/>
            <a:ext cx="2664371" cy="1455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278810" y="411872"/>
            <a:ext cx="2664371" cy="1455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299424" y="474605"/>
            <a:ext cx="2664371" cy="1455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143611" y="1305251"/>
            <a:ext cx="2664371" cy="1455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003119" y="1305251"/>
            <a:ext cx="2664371" cy="1455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835478" y="1827485"/>
            <a:ext cx="2664371" cy="14556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8B1C5AC-42CC-1F77-81F2-B3F5AEBEC61D}"/>
              </a:ext>
            </a:extLst>
          </p:cNvPr>
          <p:cNvSpPr txBox="1"/>
          <p:nvPr/>
        </p:nvSpPr>
        <p:spPr>
          <a:xfrm>
            <a:off x="4063058" y="829773"/>
            <a:ext cx="6258908" cy="2366570"/>
          </a:xfrm>
          <a:prstGeom prst="rect">
            <a:avLst/>
          </a:prstGeom>
          <a:noFill/>
        </p:spPr>
        <p:txBody>
          <a:bodyPr wrap="square" rtlCol="0">
            <a:prstTxWarp prst="textButton">
              <a:avLst>
                <a:gd name="adj" fmla="val 11166381"/>
              </a:avLst>
            </a:prstTxWarp>
            <a:spAutoFit/>
          </a:bodyPr>
          <a:lstStyle/>
          <a:p>
            <a:pPr algn="ctr">
              <a:lnSpc>
                <a:spcPct val="80000"/>
              </a:lnSpc>
            </a:pP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endPar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80000"/>
              </a:lnSpc>
            </a:pPr>
            <a:r>
              <a:rPr lang="vi-VN" sz="7200" b="1" dirty="0">
                <a:ln w="28575">
                  <a:solidFill>
                    <a:srgbClr val="002060"/>
                  </a:solidFill>
                  <a:prstDash val="solid"/>
                </a:ln>
                <a:solidFill>
                  <a:srgbClr val="00FFCC"/>
                </a:solidFill>
                <a:effectLst>
                  <a:outerShdw blurRad="12700" dist="38100" dir="2700000" algn="tl" rotWithShape="0">
                    <a:schemeClr val="accent5">
                      <a:lumMod val="60000"/>
                      <a:lumOff val="40000"/>
                    </a:schemeClr>
                  </a:outerShdw>
                </a:effectLst>
                <a:latin typeface="SVN-Poky's" panose="020B0606040200020203" pitchFamily="34" charset="0"/>
              </a:rPr>
              <a:t>Cùng</a:t>
            </a:r>
            <a:r>
              <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chia</a:t>
            </a:r>
            <a:r>
              <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72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sẻ</a:t>
            </a:r>
            <a:r>
              <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80000"/>
              </a:lnSpc>
            </a:pPr>
            <a:r>
              <a:rPr lang="en-US" sz="72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80000"/>
              </a:lnSpc>
            </a:pPr>
            <a:endParaRPr lang="en-US" sz="7200" b="1" dirty="0">
              <a:ln w="28575">
                <a:solidFill>
                  <a:srgbClr val="002060"/>
                </a:solidFill>
                <a:prstDash val="solid"/>
              </a:ln>
              <a:solidFill>
                <a:srgbClr val="00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1933131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id="{C024AC2E-359A-3FA9-B48B-DFCE023E9C30}"/>
              </a:ext>
            </a:extLst>
          </p:cNvPr>
          <p:cNvPicPr>
            <a:picLocks noChangeAspect="1"/>
          </p:cNvPicPr>
          <p:nvPr/>
        </p:nvPicPr>
        <p:blipFill>
          <a:blip r:embed="rId3"/>
          <a:stretch>
            <a:fillRect/>
          </a:stretch>
        </p:blipFill>
        <p:spPr>
          <a:xfrm>
            <a:off x="-1513512" y="-166813"/>
            <a:ext cx="1513512" cy="1513512"/>
          </a:xfrm>
          <a:prstGeom prst="rect">
            <a:avLst/>
          </a:prstGeom>
        </p:spPr>
      </p:pic>
      <p:sp>
        <p:nvSpPr>
          <p:cNvPr id="8" name="TextBox 32">
            <a:extLst>
              <a:ext uri="{FF2B5EF4-FFF2-40B4-BE49-F238E27FC236}">
                <a16:creationId xmlns:a16="http://schemas.microsoft.com/office/drawing/2014/main" id="{AA414922-6AB4-40CD-A5E9-313720EF967E}"/>
              </a:ext>
            </a:extLst>
          </p:cNvPr>
          <p:cNvSpPr txBox="1"/>
          <p:nvPr/>
        </p:nvSpPr>
        <p:spPr>
          <a:xfrm>
            <a:off x="2239108" y="2014171"/>
            <a:ext cx="8571767" cy="3405554"/>
          </a:xfrm>
          <a:prstGeom prst="rect">
            <a:avLst/>
          </a:prstGeom>
          <a:noFill/>
        </p:spPr>
        <p:txBody>
          <a:bodyPr spcFirstLastPara="1" wrap="square" numCol="1" rtlCol="0">
            <a:prstTxWarp prst="textButton">
              <a:avLst>
                <a:gd name="adj" fmla="val 11166381"/>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102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10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102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10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59500" b="1" dirty="0">
                <a:ln w="28575">
                  <a:solidFill>
                    <a:srgbClr val="002060"/>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Xin</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chào</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595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59500" b="1" dirty="0" err="1">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59500" b="1" dirty="0">
              <a:ln w="28575">
                <a:solidFill>
                  <a:srgbClr val="002060"/>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3648683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id="{C024AC2E-359A-3FA9-B48B-DFCE023E9C30}"/>
              </a:ext>
            </a:extLst>
          </p:cNvPr>
          <p:cNvPicPr>
            <a:picLocks noChangeAspect="1"/>
          </p:cNvPicPr>
          <p:nvPr/>
        </p:nvPicPr>
        <p:blipFill>
          <a:blip r:embed="rId4"/>
          <a:stretch>
            <a:fillRect/>
          </a:stretch>
        </p:blipFill>
        <p:spPr>
          <a:xfrm>
            <a:off x="-1513512" y="-166813"/>
            <a:ext cx="1513512" cy="1513512"/>
          </a:xfrm>
          <a:prstGeom prst="rect">
            <a:avLst/>
          </a:prstGeom>
        </p:spPr>
      </p:pic>
      <p:sp>
        <p:nvSpPr>
          <p:cNvPr id="3" name="Rectangle: Diagonal Corners Rounded 33">
            <a:extLst>
              <a:ext uri="{FF2B5EF4-FFF2-40B4-BE49-F238E27FC236}">
                <a16:creationId xmlns:a16="http://schemas.microsoft.com/office/drawing/2014/main" id="{A2B86410-48BD-9447-D8F2-B46A61FBFC53}"/>
              </a:ext>
            </a:extLst>
          </p:cNvPr>
          <p:cNvSpPr/>
          <p:nvPr/>
        </p:nvSpPr>
        <p:spPr>
          <a:xfrm>
            <a:off x="243490" y="332013"/>
            <a:ext cx="11695471" cy="120181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Em</a:t>
            </a:r>
            <a:r>
              <a:rPr lang="en-US" sz="3600" dirty="0">
                <a:solidFill>
                  <a:schemeClr val="tx1"/>
                </a:solidFill>
              </a:rPr>
              <a:t> </a:t>
            </a:r>
            <a:r>
              <a:rPr lang="en-US" sz="3600" dirty="0" err="1">
                <a:solidFill>
                  <a:schemeClr val="tx1"/>
                </a:solidFill>
              </a:rPr>
              <a:t>hãy</a:t>
            </a:r>
            <a:r>
              <a:rPr lang="vi-VN" sz="3600" dirty="0">
                <a:solidFill>
                  <a:schemeClr val="tx1"/>
                </a:solidFill>
              </a:rPr>
              <a:t> kể tên một số lễ hội được tổ chức ở trường em.</a:t>
            </a:r>
            <a:endParaRPr lang="en-US" sz="3600" dirty="0">
              <a:solidFill>
                <a:schemeClr val="tx1"/>
              </a:solidFill>
            </a:endParaRPr>
          </a:p>
        </p:txBody>
      </p:sp>
      <p:pic>
        <p:nvPicPr>
          <p:cNvPr id="4" name="Picture 2" descr="A cute butterfly cartoon stick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13" y="1044501"/>
            <a:ext cx="817202" cy="810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cute butterfly cartoon stick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374798" y="122247"/>
            <a:ext cx="817202" cy="810675"/>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Góc Tròn 13">
            <a:extLst>
              <a:ext uri="{FF2B5EF4-FFF2-40B4-BE49-F238E27FC236}">
                <a16:creationId xmlns:a16="http://schemas.microsoft.com/office/drawing/2014/main" id="{4D8C93A7-D0BB-A556-FF98-F9127AD79A3E}"/>
              </a:ext>
            </a:extLst>
          </p:cNvPr>
          <p:cNvSpPr/>
          <p:nvPr/>
        </p:nvSpPr>
        <p:spPr>
          <a:xfrm>
            <a:off x="403641" y="3092875"/>
            <a:ext cx="3884895" cy="1489522"/>
          </a:xfrm>
          <a:custGeom>
            <a:avLst/>
            <a:gdLst>
              <a:gd name="connsiteX0" fmla="*/ 0 w 3884895"/>
              <a:gd name="connsiteY0" fmla="*/ 248259 h 1489522"/>
              <a:gd name="connsiteX1" fmla="*/ 248259 w 3884895"/>
              <a:gd name="connsiteY1" fmla="*/ 0 h 1489522"/>
              <a:gd name="connsiteX2" fmla="*/ 3636636 w 3884895"/>
              <a:gd name="connsiteY2" fmla="*/ 0 h 1489522"/>
              <a:gd name="connsiteX3" fmla="*/ 3884895 w 3884895"/>
              <a:gd name="connsiteY3" fmla="*/ 248259 h 1489522"/>
              <a:gd name="connsiteX4" fmla="*/ 3884895 w 3884895"/>
              <a:gd name="connsiteY4" fmla="*/ 1241263 h 1489522"/>
              <a:gd name="connsiteX5" fmla="*/ 3636636 w 3884895"/>
              <a:gd name="connsiteY5" fmla="*/ 1489522 h 1489522"/>
              <a:gd name="connsiteX6" fmla="*/ 248259 w 3884895"/>
              <a:gd name="connsiteY6" fmla="*/ 1489522 h 1489522"/>
              <a:gd name="connsiteX7" fmla="*/ 0 w 3884895"/>
              <a:gd name="connsiteY7" fmla="*/ 1241263 h 1489522"/>
              <a:gd name="connsiteX8" fmla="*/ 0 w 3884895"/>
              <a:gd name="connsiteY8" fmla="*/ 248259 h 148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4895" h="1489522" fill="none" extrusionOk="0">
                <a:moveTo>
                  <a:pt x="0" y="248259"/>
                </a:moveTo>
                <a:cubicBezTo>
                  <a:pt x="3880" y="108295"/>
                  <a:pt x="120051" y="18115"/>
                  <a:pt x="248259" y="0"/>
                </a:cubicBezTo>
                <a:cubicBezTo>
                  <a:pt x="1816620" y="-106144"/>
                  <a:pt x="2467124" y="-57456"/>
                  <a:pt x="3636636" y="0"/>
                </a:cubicBezTo>
                <a:cubicBezTo>
                  <a:pt x="3794181" y="10774"/>
                  <a:pt x="3888516" y="111166"/>
                  <a:pt x="3884895" y="248259"/>
                </a:cubicBezTo>
                <a:cubicBezTo>
                  <a:pt x="3899494" y="443333"/>
                  <a:pt x="3892081" y="896195"/>
                  <a:pt x="3884895" y="1241263"/>
                </a:cubicBezTo>
                <a:cubicBezTo>
                  <a:pt x="3892595" y="1389296"/>
                  <a:pt x="3774960" y="1485718"/>
                  <a:pt x="3636636" y="1489522"/>
                </a:cubicBezTo>
                <a:cubicBezTo>
                  <a:pt x="2910536" y="1460525"/>
                  <a:pt x="650852" y="1416158"/>
                  <a:pt x="248259" y="1489522"/>
                </a:cubicBezTo>
                <a:cubicBezTo>
                  <a:pt x="124855" y="1466763"/>
                  <a:pt x="827" y="1374978"/>
                  <a:pt x="0" y="1241263"/>
                </a:cubicBezTo>
                <a:cubicBezTo>
                  <a:pt x="-48759" y="1108408"/>
                  <a:pt x="37412" y="442487"/>
                  <a:pt x="0" y="248259"/>
                </a:cubicBezTo>
                <a:close/>
              </a:path>
              <a:path w="3884895" h="1489522" stroke="0" extrusionOk="0">
                <a:moveTo>
                  <a:pt x="0" y="248259"/>
                </a:moveTo>
                <a:cubicBezTo>
                  <a:pt x="14616" y="106186"/>
                  <a:pt x="107390" y="9415"/>
                  <a:pt x="248259" y="0"/>
                </a:cubicBezTo>
                <a:cubicBezTo>
                  <a:pt x="720520" y="-6525"/>
                  <a:pt x="2502365" y="152743"/>
                  <a:pt x="3636636" y="0"/>
                </a:cubicBezTo>
                <a:cubicBezTo>
                  <a:pt x="3781421" y="4017"/>
                  <a:pt x="3872260" y="129466"/>
                  <a:pt x="3884895" y="248259"/>
                </a:cubicBezTo>
                <a:cubicBezTo>
                  <a:pt x="3934238" y="528766"/>
                  <a:pt x="3917746" y="805928"/>
                  <a:pt x="3884895" y="1241263"/>
                </a:cubicBezTo>
                <a:cubicBezTo>
                  <a:pt x="3911667" y="1376036"/>
                  <a:pt x="3761322" y="1503565"/>
                  <a:pt x="3636636" y="1489522"/>
                </a:cubicBezTo>
                <a:cubicBezTo>
                  <a:pt x="2407431" y="1603356"/>
                  <a:pt x="1423216" y="1488876"/>
                  <a:pt x="248259" y="1489522"/>
                </a:cubicBezTo>
                <a:cubicBezTo>
                  <a:pt x="122551" y="1514275"/>
                  <a:pt x="-3764" y="1357297"/>
                  <a:pt x="0" y="1241263"/>
                </a:cubicBezTo>
                <a:cubicBezTo>
                  <a:pt x="10268" y="1047442"/>
                  <a:pt x="-42644" y="587381"/>
                  <a:pt x="0" y="248259"/>
                </a:cubicBezTo>
                <a:close/>
              </a:path>
            </a:pathLst>
          </a:custGeom>
          <a:solidFill>
            <a:schemeClr val="bg1"/>
          </a:solidFill>
          <a:ln w="28575">
            <a:solidFill>
              <a:schemeClr val="accent6">
                <a:lumMod val="75000"/>
              </a:schemeClr>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ộp Văn bản 14">
            <a:extLst>
              <a:ext uri="{FF2B5EF4-FFF2-40B4-BE49-F238E27FC236}">
                <a16:creationId xmlns:a16="http://schemas.microsoft.com/office/drawing/2014/main" id="{2E3DD40B-F6EC-C279-740F-EB85F8F0FCA9}"/>
              </a:ext>
            </a:extLst>
          </p:cNvPr>
          <p:cNvSpPr txBox="1"/>
          <p:nvPr/>
        </p:nvSpPr>
        <p:spPr>
          <a:xfrm>
            <a:off x="579654" y="3414219"/>
            <a:ext cx="3708882" cy="584775"/>
          </a:xfrm>
          <a:prstGeom prst="rect">
            <a:avLst/>
          </a:prstGeom>
          <a:noFill/>
        </p:spPr>
        <p:txBody>
          <a:bodyPr wrap="square">
            <a:spAutoFit/>
          </a:bodyPr>
          <a:lstStyle/>
          <a:p>
            <a:pPr algn="just"/>
            <a:r>
              <a:rPr lang="vi-VN" sz="3200" dirty="0">
                <a:latin typeface="Calibri" panose="020F0502020204030204" pitchFamily="34" charset="0"/>
                <a:cs typeface="Calibri" panose="020F0502020204030204" pitchFamily="34" charset="0"/>
              </a:rPr>
              <a:t>Hội khỏe Phù Đổng</a:t>
            </a:r>
            <a:endParaRPr lang="en-US" sz="3200" dirty="0">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711" y="1855176"/>
            <a:ext cx="7419703" cy="3895344"/>
          </a:xfrm>
          <a:prstGeom prst="ellipse">
            <a:avLst/>
          </a:prstGeom>
          <a:ln>
            <a:noFill/>
          </a:ln>
          <a:effectLst>
            <a:softEdge rad="112500"/>
          </a:effectLst>
        </p:spPr>
      </p:pic>
    </p:spTree>
    <p:extLst>
      <p:ext uri="{BB962C8B-B14F-4D97-AF65-F5344CB8AC3E}">
        <p14:creationId xmlns:p14="http://schemas.microsoft.com/office/powerpoint/2010/main" val="258916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1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ppt_y</p:attrName>
                                        </p:attrNameLst>
                                      </p:cBhvr>
                                      <p:tavLst>
                                        <p:tav tm="0">
                                          <p:val>
                                            <p:strVal val="#ppt_y+#ppt_h*1.125000"/>
                                          </p:val>
                                        </p:tav>
                                        <p:tav tm="100000">
                                          <p:val>
                                            <p:strVal val="#ppt_y"/>
                                          </p:val>
                                        </p:tav>
                                      </p:tavLst>
                                    </p:anim>
                                    <p:animEffect transition="in" filter="wipe(up)">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id="{C024AC2E-359A-3FA9-B48B-DFCE023E9C30}"/>
              </a:ext>
            </a:extLst>
          </p:cNvPr>
          <p:cNvPicPr>
            <a:picLocks noChangeAspect="1"/>
          </p:cNvPicPr>
          <p:nvPr/>
        </p:nvPicPr>
        <p:blipFill>
          <a:blip r:embed="rId4"/>
          <a:stretch>
            <a:fillRect/>
          </a:stretch>
        </p:blipFill>
        <p:spPr>
          <a:xfrm>
            <a:off x="-1513512" y="-166813"/>
            <a:ext cx="1513512" cy="1513512"/>
          </a:xfrm>
          <a:prstGeom prst="rect">
            <a:avLst/>
          </a:prstGeom>
        </p:spPr>
      </p:pic>
      <p:sp>
        <p:nvSpPr>
          <p:cNvPr id="3" name="Rectangle: Diagonal Corners Rounded 33">
            <a:extLst>
              <a:ext uri="{FF2B5EF4-FFF2-40B4-BE49-F238E27FC236}">
                <a16:creationId xmlns:a16="http://schemas.microsoft.com/office/drawing/2014/main" id="{A2B86410-48BD-9447-D8F2-B46A61FBFC53}"/>
              </a:ext>
            </a:extLst>
          </p:cNvPr>
          <p:cNvSpPr/>
          <p:nvPr/>
        </p:nvSpPr>
        <p:spPr>
          <a:xfrm>
            <a:off x="243490" y="332013"/>
            <a:ext cx="11695471" cy="120181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Em</a:t>
            </a:r>
            <a:r>
              <a:rPr lang="en-US" sz="3600" dirty="0">
                <a:solidFill>
                  <a:schemeClr val="tx1"/>
                </a:solidFill>
              </a:rPr>
              <a:t> </a:t>
            </a:r>
            <a:r>
              <a:rPr lang="en-US" sz="3600" dirty="0" err="1">
                <a:solidFill>
                  <a:schemeClr val="tx1"/>
                </a:solidFill>
              </a:rPr>
              <a:t>hãy</a:t>
            </a:r>
            <a:r>
              <a:rPr lang="vi-VN" sz="3600" dirty="0">
                <a:solidFill>
                  <a:schemeClr val="tx1"/>
                </a:solidFill>
              </a:rPr>
              <a:t> kể tên một số lễ hội được tổ chức ở trường em.</a:t>
            </a:r>
            <a:endParaRPr lang="en-US" sz="3600" dirty="0">
              <a:solidFill>
                <a:schemeClr val="tx1"/>
              </a:solidFill>
            </a:endParaRPr>
          </a:p>
        </p:txBody>
      </p:sp>
      <p:pic>
        <p:nvPicPr>
          <p:cNvPr id="4" name="Picture 2" descr="A cute butterfly cartoon stick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13" y="1044501"/>
            <a:ext cx="817202" cy="810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cute butterfly cartoon stick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374798" y="122247"/>
            <a:ext cx="817202" cy="810675"/>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Góc Tròn 13">
            <a:extLst>
              <a:ext uri="{FF2B5EF4-FFF2-40B4-BE49-F238E27FC236}">
                <a16:creationId xmlns:a16="http://schemas.microsoft.com/office/drawing/2014/main" id="{4D8C93A7-D0BB-A556-FF98-F9127AD79A3E}"/>
              </a:ext>
            </a:extLst>
          </p:cNvPr>
          <p:cNvSpPr/>
          <p:nvPr/>
        </p:nvSpPr>
        <p:spPr>
          <a:xfrm>
            <a:off x="403641" y="3092875"/>
            <a:ext cx="3884895" cy="1489522"/>
          </a:xfrm>
          <a:custGeom>
            <a:avLst/>
            <a:gdLst>
              <a:gd name="connsiteX0" fmla="*/ 0 w 3884895"/>
              <a:gd name="connsiteY0" fmla="*/ 248259 h 1489522"/>
              <a:gd name="connsiteX1" fmla="*/ 248259 w 3884895"/>
              <a:gd name="connsiteY1" fmla="*/ 0 h 1489522"/>
              <a:gd name="connsiteX2" fmla="*/ 3636636 w 3884895"/>
              <a:gd name="connsiteY2" fmla="*/ 0 h 1489522"/>
              <a:gd name="connsiteX3" fmla="*/ 3884895 w 3884895"/>
              <a:gd name="connsiteY3" fmla="*/ 248259 h 1489522"/>
              <a:gd name="connsiteX4" fmla="*/ 3884895 w 3884895"/>
              <a:gd name="connsiteY4" fmla="*/ 1241263 h 1489522"/>
              <a:gd name="connsiteX5" fmla="*/ 3636636 w 3884895"/>
              <a:gd name="connsiteY5" fmla="*/ 1489522 h 1489522"/>
              <a:gd name="connsiteX6" fmla="*/ 248259 w 3884895"/>
              <a:gd name="connsiteY6" fmla="*/ 1489522 h 1489522"/>
              <a:gd name="connsiteX7" fmla="*/ 0 w 3884895"/>
              <a:gd name="connsiteY7" fmla="*/ 1241263 h 1489522"/>
              <a:gd name="connsiteX8" fmla="*/ 0 w 3884895"/>
              <a:gd name="connsiteY8" fmla="*/ 248259 h 148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4895" h="1489522" fill="none" extrusionOk="0">
                <a:moveTo>
                  <a:pt x="0" y="248259"/>
                </a:moveTo>
                <a:cubicBezTo>
                  <a:pt x="3880" y="108295"/>
                  <a:pt x="120051" y="18115"/>
                  <a:pt x="248259" y="0"/>
                </a:cubicBezTo>
                <a:cubicBezTo>
                  <a:pt x="1816620" y="-106144"/>
                  <a:pt x="2467124" y="-57456"/>
                  <a:pt x="3636636" y="0"/>
                </a:cubicBezTo>
                <a:cubicBezTo>
                  <a:pt x="3794181" y="10774"/>
                  <a:pt x="3888516" y="111166"/>
                  <a:pt x="3884895" y="248259"/>
                </a:cubicBezTo>
                <a:cubicBezTo>
                  <a:pt x="3899494" y="443333"/>
                  <a:pt x="3892081" y="896195"/>
                  <a:pt x="3884895" y="1241263"/>
                </a:cubicBezTo>
                <a:cubicBezTo>
                  <a:pt x="3892595" y="1389296"/>
                  <a:pt x="3774960" y="1485718"/>
                  <a:pt x="3636636" y="1489522"/>
                </a:cubicBezTo>
                <a:cubicBezTo>
                  <a:pt x="2910536" y="1460525"/>
                  <a:pt x="650852" y="1416158"/>
                  <a:pt x="248259" y="1489522"/>
                </a:cubicBezTo>
                <a:cubicBezTo>
                  <a:pt x="124855" y="1466763"/>
                  <a:pt x="827" y="1374978"/>
                  <a:pt x="0" y="1241263"/>
                </a:cubicBezTo>
                <a:cubicBezTo>
                  <a:pt x="-48759" y="1108408"/>
                  <a:pt x="37412" y="442487"/>
                  <a:pt x="0" y="248259"/>
                </a:cubicBezTo>
                <a:close/>
              </a:path>
              <a:path w="3884895" h="1489522" stroke="0" extrusionOk="0">
                <a:moveTo>
                  <a:pt x="0" y="248259"/>
                </a:moveTo>
                <a:cubicBezTo>
                  <a:pt x="14616" y="106186"/>
                  <a:pt x="107390" y="9415"/>
                  <a:pt x="248259" y="0"/>
                </a:cubicBezTo>
                <a:cubicBezTo>
                  <a:pt x="720520" y="-6525"/>
                  <a:pt x="2502365" y="152743"/>
                  <a:pt x="3636636" y="0"/>
                </a:cubicBezTo>
                <a:cubicBezTo>
                  <a:pt x="3781421" y="4017"/>
                  <a:pt x="3872260" y="129466"/>
                  <a:pt x="3884895" y="248259"/>
                </a:cubicBezTo>
                <a:cubicBezTo>
                  <a:pt x="3934238" y="528766"/>
                  <a:pt x="3917746" y="805928"/>
                  <a:pt x="3884895" y="1241263"/>
                </a:cubicBezTo>
                <a:cubicBezTo>
                  <a:pt x="3911667" y="1376036"/>
                  <a:pt x="3761322" y="1503565"/>
                  <a:pt x="3636636" y="1489522"/>
                </a:cubicBezTo>
                <a:cubicBezTo>
                  <a:pt x="2407431" y="1603356"/>
                  <a:pt x="1423216" y="1488876"/>
                  <a:pt x="248259" y="1489522"/>
                </a:cubicBezTo>
                <a:cubicBezTo>
                  <a:pt x="122551" y="1514275"/>
                  <a:pt x="-3764" y="1357297"/>
                  <a:pt x="0" y="1241263"/>
                </a:cubicBezTo>
                <a:cubicBezTo>
                  <a:pt x="10268" y="1047442"/>
                  <a:pt x="-42644" y="587381"/>
                  <a:pt x="0" y="248259"/>
                </a:cubicBezTo>
                <a:close/>
              </a:path>
            </a:pathLst>
          </a:custGeom>
          <a:solidFill>
            <a:schemeClr val="bg1"/>
          </a:solidFill>
          <a:ln w="28575">
            <a:solidFill>
              <a:schemeClr val="accent6">
                <a:lumMod val="75000"/>
              </a:schemeClr>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ộp Văn bản 14">
            <a:extLst>
              <a:ext uri="{FF2B5EF4-FFF2-40B4-BE49-F238E27FC236}">
                <a16:creationId xmlns:a16="http://schemas.microsoft.com/office/drawing/2014/main" id="{2E3DD40B-F6EC-C279-740F-EB85F8F0FCA9}"/>
              </a:ext>
            </a:extLst>
          </p:cNvPr>
          <p:cNvSpPr txBox="1"/>
          <p:nvPr/>
        </p:nvSpPr>
        <p:spPr>
          <a:xfrm>
            <a:off x="977829" y="3479682"/>
            <a:ext cx="3708882" cy="646331"/>
          </a:xfrm>
          <a:prstGeom prst="rect">
            <a:avLst/>
          </a:prstGeom>
          <a:noFill/>
        </p:spPr>
        <p:txBody>
          <a:bodyPr wrap="square">
            <a:spAutoFit/>
          </a:bodyPr>
          <a:lstStyle/>
          <a:p>
            <a:pPr algn="just"/>
            <a:r>
              <a:rPr lang="vi-VN" sz="3600">
                <a:latin typeface="Calibri" panose="020F0502020204030204" pitchFamily="34" charset="0"/>
                <a:cs typeface="Calibri" panose="020F0502020204030204" pitchFamily="34" charset="0"/>
              </a:rPr>
              <a:t>Hội đọc sách</a:t>
            </a:r>
            <a:endParaRPr lang="en-US" sz="3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2CB2D5DD-6B11-DA1D-5968-A49AD1ED123A}"/>
              </a:ext>
            </a:extLst>
          </p:cNvPr>
          <p:cNvGrpSpPr/>
          <p:nvPr/>
        </p:nvGrpSpPr>
        <p:grpSpPr>
          <a:xfrm>
            <a:off x="5096285" y="1743598"/>
            <a:ext cx="6495639" cy="4871729"/>
            <a:chOff x="5096285" y="1743598"/>
            <a:chExt cx="6495639" cy="4871729"/>
          </a:xfrm>
        </p:grpSpPr>
        <p:sp>
          <p:nvSpPr>
            <p:cNvPr id="7" name="TextBox 4">
              <a:extLst>
                <a:ext uri="{FF2B5EF4-FFF2-40B4-BE49-F238E27FC236}">
                  <a16:creationId xmlns:a16="http://schemas.microsoft.com/office/drawing/2014/main" id="{F63D5C94-6517-E2FD-7D86-91062A9D837C}"/>
                </a:ext>
              </a:extLst>
            </p:cNvPr>
            <p:cNvSpPr txBox="1"/>
            <p:nvPr/>
          </p:nvSpPr>
          <p:spPr>
            <a:xfrm>
              <a:off x="6702563" y="3856296"/>
              <a:ext cx="1641541"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b="0" i="0" dirty="0" err="1">
                  <a:solidFill>
                    <a:srgbClr val="000000"/>
                  </a:solidFill>
                  <a:effectLst/>
                  <a:latin typeface="Arial" panose="020B0604020202020204" pitchFamily="34" charset="0"/>
                </a:rPr>
                <a:t>Phạm</a:t>
              </a:r>
              <a:r>
                <a:rPr lang="en-SG" b="0" i="0" dirty="0">
                  <a:solidFill>
                    <a:srgbClr val="000000"/>
                  </a:solidFill>
                  <a:effectLst/>
                  <a:latin typeface="Arial" panose="020B0604020202020204" pitchFamily="34" charset="0"/>
                </a:rPr>
                <a:t> </a:t>
              </a:r>
              <a:r>
                <a:rPr lang="en-SG" b="0" i="0" dirty="0" err="1">
                  <a:solidFill>
                    <a:srgbClr val="000000"/>
                  </a:solidFill>
                  <a:effectLst/>
                  <a:latin typeface="Arial" panose="020B0604020202020204" pitchFamily="34" charset="0"/>
                </a:rPr>
                <a:t>Thị</a:t>
              </a:r>
              <a:r>
                <a:rPr lang="en-SG" b="0" i="0" dirty="0">
                  <a:solidFill>
                    <a:srgbClr val="000000"/>
                  </a:solidFill>
                  <a:effectLst/>
                  <a:latin typeface="Arial" panose="020B0604020202020204" pitchFamily="34" charset="0"/>
                </a:rPr>
                <a:t> </a:t>
              </a:r>
              <a:r>
                <a:rPr lang="en-SG" b="0" i="0" dirty="0" err="1">
                  <a:solidFill>
                    <a:srgbClr val="000000"/>
                  </a:solidFill>
                  <a:effectLst/>
                  <a:latin typeface="Arial" panose="020B0604020202020204" pitchFamily="34" charset="0"/>
                </a:rPr>
                <a:t>Hồng</a:t>
              </a:r>
              <a:r>
                <a:rPr lang="en-SG" b="0" i="0" dirty="0">
                  <a:solidFill>
                    <a:srgbClr val="000000"/>
                  </a:solidFill>
                  <a:effectLst/>
                  <a:latin typeface="Arial" panose="020B0604020202020204" pitchFamily="34" charset="0"/>
                </a:rPr>
                <a:t> </a:t>
              </a:r>
              <a:r>
                <a:rPr lang="en-SG" b="0" i="0" dirty="0" err="1">
                  <a:solidFill>
                    <a:srgbClr val="000000"/>
                  </a:solidFill>
                  <a:effectLst/>
                  <a:latin typeface="Arial" panose="020B0604020202020204" pitchFamily="34" charset="0"/>
                </a:rPr>
                <a:t>Giang</a:t>
              </a:r>
              <a:endParaRPr lang="en-SG"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285" y="1743598"/>
              <a:ext cx="6495639" cy="4871729"/>
            </a:xfrm>
            <a:prstGeom prst="ellipse">
              <a:avLst/>
            </a:prstGeom>
            <a:ln>
              <a:noFill/>
            </a:ln>
            <a:effectLst>
              <a:softEdge rad="112500"/>
            </a:effectLst>
          </p:spPr>
        </p:pic>
      </p:grpSp>
    </p:spTree>
    <p:extLst>
      <p:ext uri="{BB962C8B-B14F-4D97-AF65-F5344CB8AC3E}">
        <p14:creationId xmlns:p14="http://schemas.microsoft.com/office/powerpoint/2010/main" val="2101607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Hình ảnh 3">
            <a:extLst>
              <a:ext uri="{FF2B5EF4-FFF2-40B4-BE49-F238E27FC236}">
                <a16:creationId xmlns:a16="http://schemas.microsoft.com/office/drawing/2014/main" id="{C024AC2E-359A-3FA9-B48B-DFCE023E9C30}"/>
              </a:ext>
            </a:extLst>
          </p:cNvPr>
          <p:cNvPicPr>
            <a:picLocks noChangeAspect="1"/>
          </p:cNvPicPr>
          <p:nvPr/>
        </p:nvPicPr>
        <p:blipFill>
          <a:blip r:embed="rId4"/>
          <a:stretch>
            <a:fillRect/>
          </a:stretch>
        </p:blipFill>
        <p:spPr>
          <a:xfrm>
            <a:off x="-1513512" y="-166813"/>
            <a:ext cx="1513512" cy="1513512"/>
          </a:xfrm>
          <a:prstGeom prst="rect">
            <a:avLst/>
          </a:prstGeom>
        </p:spPr>
      </p:pic>
      <p:sp>
        <p:nvSpPr>
          <p:cNvPr id="3" name="Rectangle: Diagonal Corners Rounded 33">
            <a:extLst>
              <a:ext uri="{FF2B5EF4-FFF2-40B4-BE49-F238E27FC236}">
                <a16:creationId xmlns:a16="http://schemas.microsoft.com/office/drawing/2014/main" id="{A2B86410-48BD-9447-D8F2-B46A61FBFC53}"/>
              </a:ext>
            </a:extLst>
          </p:cNvPr>
          <p:cNvSpPr/>
          <p:nvPr/>
        </p:nvSpPr>
        <p:spPr>
          <a:xfrm>
            <a:off x="243490" y="332013"/>
            <a:ext cx="11695471" cy="120181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Em</a:t>
            </a:r>
            <a:r>
              <a:rPr lang="en-US" sz="3600" dirty="0">
                <a:solidFill>
                  <a:schemeClr val="tx1"/>
                </a:solidFill>
              </a:rPr>
              <a:t> </a:t>
            </a:r>
            <a:r>
              <a:rPr lang="en-US" sz="3600" dirty="0" err="1">
                <a:solidFill>
                  <a:schemeClr val="tx1"/>
                </a:solidFill>
              </a:rPr>
              <a:t>hãy</a:t>
            </a:r>
            <a:r>
              <a:rPr lang="vi-VN" sz="3600" dirty="0">
                <a:solidFill>
                  <a:schemeClr val="tx1"/>
                </a:solidFill>
              </a:rPr>
              <a:t> kể tên một số lễ hội được tổ chức ở trường em.</a:t>
            </a:r>
            <a:endParaRPr lang="en-US" sz="3600" dirty="0">
              <a:solidFill>
                <a:schemeClr val="tx1"/>
              </a:solidFill>
            </a:endParaRPr>
          </a:p>
        </p:txBody>
      </p:sp>
      <p:pic>
        <p:nvPicPr>
          <p:cNvPr id="4" name="Picture 2" descr="A cute butterfly cartoon stick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13" y="1044501"/>
            <a:ext cx="817202" cy="810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 cute butterfly cartoon sticke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1374798" y="122247"/>
            <a:ext cx="817202" cy="810675"/>
          </a:xfrm>
          <a:prstGeom prst="rect">
            <a:avLst/>
          </a:prstGeom>
          <a:noFill/>
          <a:extLst>
            <a:ext uri="{909E8E84-426E-40DD-AFC4-6F175D3DCCD1}">
              <a14:hiddenFill xmlns:a14="http://schemas.microsoft.com/office/drawing/2010/main">
                <a:solidFill>
                  <a:srgbClr val="FFFFFF"/>
                </a:solidFill>
              </a14:hiddenFill>
            </a:ext>
          </a:extLst>
        </p:spPr>
      </p:pic>
      <p:sp>
        <p:nvSpPr>
          <p:cNvPr id="11" name="Hình chữ nhật: Góc Tròn 13">
            <a:extLst>
              <a:ext uri="{FF2B5EF4-FFF2-40B4-BE49-F238E27FC236}">
                <a16:creationId xmlns:a16="http://schemas.microsoft.com/office/drawing/2014/main" id="{4D8C93A7-D0BB-A556-FF98-F9127AD79A3E}"/>
              </a:ext>
            </a:extLst>
          </p:cNvPr>
          <p:cNvSpPr/>
          <p:nvPr/>
        </p:nvSpPr>
        <p:spPr>
          <a:xfrm>
            <a:off x="403641" y="3092875"/>
            <a:ext cx="3884895" cy="1489522"/>
          </a:xfrm>
          <a:custGeom>
            <a:avLst/>
            <a:gdLst>
              <a:gd name="connsiteX0" fmla="*/ 0 w 3884895"/>
              <a:gd name="connsiteY0" fmla="*/ 248259 h 1489522"/>
              <a:gd name="connsiteX1" fmla="*/ 248259 w 3884895"/>
              <a:gd name="connsiteY1" fmla="*/ 0 h 1489522"/>
              <a:gd name="connsiteX2" fmla="*/ 3636636 w 3884895"/>
              <a:gd name="connsiteY2" fmla="*/ 0 h 1489522"/>
              <a:gd name="connsiteX3" fmla="*/ 3884895 w 3884895"/>
              <a:gd name="connsiteY3" fmla="*/ 248259 h 1489522"/>
              <a:gd name="connsiteX4" fmla="*/ 3884895 w 3884895"/>
              <a:gd name="connsiteY4" fmla="*/ 1241263 h 1489522"/>
              <a:gd name="connsiteX5" fmla="*/ 3636636 w 3884895"/>
              <a:gd name="connsiteY5" fmla="*/ 1489522 h 1489522"/>
              <a:gd name="connsiteX6" fmla="*/ 248259 w 3884895"/>
              <a:gd name="connsiteY6" fmla="*/ 1489522 h 1489522"/>
              <a:gd name="connsiteX7" fmla="*/ 0 w 3884895"/>
              <a:gd name="connsiteY7" fmla="*/ 1241263 h 1489522"/>
              <a:gd name="connsiteX8" fmla="*/ 0 w 3884895"/>
              <a:gd name="connsiteY8" fmla="*/ 248259 h 148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4895" h="1489522" fill="none" extrusionOk="0">
                <a:moveTo>
                  <a:pt x="0" y="248259"/>
                </a:moveTo>
                <a:cubicBezTo>
                  <a:pt x="3880" y="108295"/>
                  <a:pt x="120051" y="18115"/>
                  <a:pt x="248259" y="0"/>
                </a:cubicBezTo>
                <a:cubicBezTo>
                  <a:pt x="1816620" y="-106144"/>
                  <a:pt x="2467124" y="-57456"/>
                  <a:pt x="3636636" y="0"/>
                </a:cubicBezTo>
                <a:cubicBezTo>
                  <a:pt x="3794181" y="10774"/>
                  <a:pt x="3888516" y="111166"/>
                  <a:pt x="3884895" y="248259"/>
                </a:cubicBezTo>
                <a:cubicBezTo>
                  <a:pt x="3899494" y="443333"/>
                  <a:pt x="3892081" y="896195"/>
                  <a:pt x="3884895" y="1241263"/>
                </a:cubicBezTo>
                <a:cubicBezTo>
                  <a:pt x="3892595" y="1389296"/>
                  <a:pt x="3774960" y="1485718"/>
                  <a:pt x="3636636" y="1489522"/>
                </a:cubicBezTo>
                <a:cubicBezTo>
                  <a:pt x="2910536" y="1460525"/>
                  <a:pt x="650852" y="1416158"/>
                  <a:pt x="248259" y="1489522"/>
                </a:cubicBezTo>
                <a:cubicBezTo>
                  <a:pt x="124855" y="1466763"/>
                  <a:pt x="827" y="1374978"/>
                  <a:pt x="0" y="1241263"/>
                </a:cubicBezTo>
                <a:cubicBezTo>
                  <a:pt x="-48759" y="1108408"/>
                  <a:pt x="37412" y="442487"/>
                  <a:pt x="0" y="248259"/>
                </a:cubicBezTo>
                <a:close/>
              </a:path>
              <a:path w="3884895" h="1489522" stroke="0" extrusionOk="0">
                <a:moveTo>
                  <a:pt x="0" y="248259"/>
                </a:moveTo>
                <a:cubicBezTo>
                  <a:pt x="14616" y="106186"/>
                  <a:pt x="107390" y="9415"/>
                  <a:pt x="248259" y="0"/>
                </a:cubicBezTo>
                <a:cubicBezTo>
                  <a:pt x="720520" y="-6525"/>
                  <a:pt x="2502365" y="152743"/>
                  <a:pt x="3636636" y="0"/>
                </a:cubicBezTo>
                <a:cubicBezTo>
                  <a:pt x="3781421" y="4017"/>
                  <a:pt x="3872260" y="129466"/>
                  <a:pt x="3884895" y="248259"/>
                </a:cubicBezTo>
                <a:cubicBezTo>
                  <a:pt x="3934238" y="528766"/>
                  <a:pt x="3917746" y="805928"/>
                  <a:pt x="3884895" y="1241263"/>
                </a:cubicBezTo>
                <a:cubicBezTo>
                  <a:pt x="3911667" y="1376036"/>
                  <a:pt x="3761322" y="1503565"/>
                  <a:pt x="3636636" y="1489522"/>
                </a:cubicBezTo>
                <a:cubicBezTo>
                  <a:pt x="2407431" y="1603356"/>
                  <a:pt x="1423216" y="1488876"/>
                  <a:pt x="248259" y="1489522"/>
                </a:cubicBezTo>
                <a:cubicBezTo>
                  <a:pt x="122551" y="1514275"/>
                  <a:pt x="-3764" y="1357297"/>
                  <a:pt x="0" y="1241263"/>
                </a:cubicBezTo>
                <a:cubicBezTo>
                  <a:pt x="10268" y="1047442"/>
                  <a:pt x="-42644" y="587381"/>
                  <a:pt x="0" y="248259"/>
                </a:cubicBezTo>
                <a:close/>
              </a:path>
            </a:pathLst>
          </a:custGeom>
          <a:solidFill>
            <a:schemeClr val="bg1"/>
          </a:solidFill>
          <a:ln w="28575">
            <a:solidFill>
              <a:schemeClr val="accent6">
                <a:lumMod val="75000"/>
              </a:schemeClr>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ộp Văn bản 14">
            <a:extLst>
              <a:ext uri="{FF2B5EF4-FFF2-40B4-BE49-F238E27FC236}">
                <a16:creationId xmlns:a16="http://schemas.microsoft.com/office/drawing/2014/main" id="{2E3DD40B-F6EC-C279-740F-EB85F8F0FCA9}"/>
              </a:ext>
            </a:extLst>
          </p:cNvPr>
          <p:cNvSpPr txBox="1"/>
          <p:nvPr/>
        </p:nvSpPr>
        <p:spPr>
          <a:xfrm>
            <a:off x="491647" y="3414219"/>
            <a:ext cx="3708882" cy="646331"/>
          </a:xfrm>
          <a:prstGeom prst="rect">
            <a:avLst/>
          </a:prstGeom>
          <a:noFill/>
        </p:spPr>
        <p:txBody>
          <a:bodyPr wrap="square">
            <a:spAutoFit/>
          </a:bodyPr>
          <a:lstStyle/>
          <a:p>
            <a:pPr algn="just"/>
            <a:r>
              <a:rPr lang="vi-VN" sz="3600" dirty="0">
                <a:latin typeface="Calibri" panose="020F0502020204030204" pitchFamily="34" charset="0"/>
                <a:cs typeface="Calibri" panose="020F0502020204030204" pitchFamily="34" charset="0"/>
              </a:rPr>
              <a:t>Hội rằm Trung thu</a:t>
            </a:r>
            <a:endParaRPr lang="en-US" sz="3600"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0698" y="2093301"/>
            <a:ext cx="6286500" cy="4257675"/>
          </a:xfrm>
          <a:prstGeom prst="ellipse">
            <a:avLst/>
          </a:prstGeom>
          <a:ln>
            <a:noFill/>
          </a:ln>
          <a:effectLst>
            <a:softEdge rad="112500"/>
          </a:effectLst>
        </p:spPr>
      </p:pic>
    </p:spTree>
    <p:extLst>
      <p:ext uri="{BB962C8B-B14F-4D97-AF65-F5344CB8AC3E}">
        <p14:creationId xmlns:p14="http://schemas.microsoft.com/office/powerpoint/2010/main" val="339754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681" t="31429" r="6364" b="34420"/>
          <a:stretch/>
        </p:blipFill>
        <p:spPr>
          <a:xfrm>
            <a:off x="0" y="-129699"/>
            <a:ext cx="4058816" cy="69877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6901" t="65716" r="7099" b="18774"/>
          <a:stretch/>
        </p:blipFill>
        <p:spPr>
          <a:xfrm>
            <a:off x="4058816" y="3364151"/>
            <a:ext cx="3900197" cy="3638940"/>
          </a:xfrm>
          <a:prstGeom prst="rect">
            <a:avLst/>
          </a:prstGeom>
        </p:spPr>
      </p:pic>
      <p:sp>
        <p:nvSpPr>
          <p:cNvPr id="4" name="Hình chữ nhật: Góc Tròn 18">
            <a:extLst>
              <a:ext uri="{FF2B5EF4-FFF2-40B4-BE49-F238E27FC236}">
                <a16:creationId xmlns:a16="http://schemas.microsoft.com/office/drawing/2014/main" id="{52413C90-5AF0-7FA4-AB85-085338E9C17B}"/>
              </a:ext>
            </a:extLst>
          </p:cNvPr>
          <p:cNvSpPr/>
          <p:nvPr/>
        </p:nvSpPr>
        <p:spPr>
          <a:xfrm>
            <a:off x="4232836" y="-113438"/>
            <a:ext cx="7710347" cy="3332499"/>
          </a:xfrm>
          <a:custGeom>
            <a:avLst/>
            <a:gdLst>
              <a:gd name="connsiteX0" fmla="*/ 0 w 7710347"/>
              <a:gd name="connsiteY0" fmla="*/ 555428 h 3332499"/>
              <a:gd name="connsiteX1" fmla="*/ 555428 w 7710347"/>
              <a:gd name="connsiteY1" fmla="*/ 0 h 3332499"/>
              <a:gd name="connsiteX2" fmla="*/ 7154919 w 7710347"/>
              <a:gd name="connsiteY2" fmla="*/ 0 h 3332499"/>
              <a:gd name="connsiteX3" fmla="*/ 7710347 w 7710347"/>
              <a:gd name="connsiteY3" fmla="*/ 555428 h 3332499"/>
              <a:gd name="connsiteX4" fmla="*/ 7710347 w 7710347"/>
              <a:gd name="connsiteY4" fmla="*/ 2777071 h 3332499"/>
              <a:gd name="connsiteX5" fmla="*/ 7154919 w 7710347"/>
              <a:gd name="connsiteY5" fmla="*/ 3332499 h 3332499"/>
              <a:gd name="connsiteX6" fmla="*/ 555428 w 7710347"/>
              <a:gd name="connsiteY6" fmla="*/ 3332499 h 3332499"/>
              <a:gd name="connsiteX7" fmla="*/ 0 w 7710347"/>
              <a:gd name="connsiteY7" fmla="*/ 2777071 h 3332499"/>
              <a:gd name="connsiteX8" fmla="*/ 0 w 7710347"/>
              <a:gd name="connsiteY8" fmla="*/ 555428 h 33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347" h="3332499" fill="none" extrusionOk="0">
                <a:moveTo>
                  <a:pt x="0" y="555428"/>
                </a:moveTo>
                <a:cubicBezTo>
                  <a:pt x="24287" y="230811"/>
                  <a:pt x="273099" y="49702"/>
                  <a:pt x="555428" y="0"/>
                </a:cubicBezTo>
                <a:cubicBezTo>
                  <a:pt x="3785219" y="-106144"/>
                  <a:pt x="4878663" y="-57456"/>
                  <a:pt x="7154919" y="0"/>
                </a:cubicBezTo>
                <a:cubicBezTo>
                  <a:pt x="7478970" y="9120"/>
                  <a:pt x="7725338" y="248744"/>
                  <a:pt x="7710347" y="555428"/>
                </a:cubicBezTo>
                <a:cubicBezTo>
                  <a:pt x="7565791" y="1206373"/>
                  <a:pt x="7601666" y="1803196"/>
                  <a:pt x="7710347" y="2777071"/>
                </a:cubicBezTo>
                <a:cubicBezTo>
                  <a:pt x="7732777" y="3115642"/>
                  <a:pt x="7476625" y="3285642"/>
                  <a:pt x="7154919" y="3332499"/>
                </a:cubicBezTo>
                <a:cubicBezTo>
                  <a:pt x="5392641" y="3303502"/>
                  <a:pt x="1926488" y="3259135"/>
                  <a:pt x="555428" y="3332499"/>
                </a:cubicBezTo>
                <a:cubicBezTo>
                  <a:pt x="254729" y="3322445"/>
                  <a:pt x="6046" y="3058993"/>
                  <a:pt x="0" y="2777071"/>
                </a:cubicBezTo>
                <a:cubicBezTo>
                  <a:pt x="-124905" y="1810790"/>
                  <a:pt x="-168306" y="1369864"/>
                  <a:pt x="0" y="555428"/>
                </a:cubicBezTo>
                <a:close/>
              </a:path>
              <a:path w="7710347" h="3332499" stroke="0" extrusionOk="0">
                <a:moveTo>
                  <a:pt x="0" y="555428"/>
                </a:moveTo>
                <a:cubicBezTo>
                  <a:pt x="23818" y="240586"/>
                  <a:pt x="237064" y="29077"/>
                  <a:pt x="555428" y="0"/>
                </a:cubicBezTo>
                <a:cubicBezTo>
                  <a:pt x="3513292" y="-6525"/>
                  <a:pt x="5474254" y="152743"/>
                  <a:pt x="7154919" y="0"/>
                </a:cubicBezTo>
                <a:cubicBezTo>
                  <a:pt x="7505265" y="22816"/>
                  <a:pt x="7701143" y="262018"/>
                  <a:pt x="7710347" y="555428"/>
                </a:cubicBezTo>
                <a:cubicBezTo>
                  <a:pt x="7698325" y="1638036"/>
                  <a:pt x="7789526" y="2168257"/>
                  <a:pt x="7710347" y="2777071"/>
                </a:cubicBezTo>
                <a:cubicBezTo>
                  <a:pt x="7768254" y="3078770"/>
                  <a:pt x="7437280" y="3360070"/>
                  <a:pt x="7154919" y="3332499"/>
                </a:cubicBezTo>
                <a:cubicBezTo>
                  <a:pt x="4895371" y="3446333"/>
                  <a:pt x="3194129" y="3331853"/>
                  <a:pt x="555428" y="3332499"/>
                </a:cubicBezTo>
                <a:cubicBezTo>
                  <a:pt x="272492" y="3384206"/>
                  <a:pt x="-4265" y="3059939"/>
                  <a:pt x="0" y="2777071"/>
                </a:cubicBezTo>
                <a:cubicBezTo>
                  <a:pt x="-119259" y="2438569"/>
                  <a:pt x="-86911" y="1428021"/>
                  <a:pt x="0" y="555428"/>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768;p26">
            <a:extLst>
              <a:ext uri="{FF2B5EF4-FFF2-40B4-BE49-F238E27FC236}">
                <a16:creationId xmlns:a16="http://schemas.microsoft.com/office/drawing/2014/main" id="{0E3EE79D-E89A-F8A3-CCA9-2B2AE854C947}"/>
              </a:ext>
            </a:extLst>
          </p:cNvPr>
          <p:cNvSpPr txBox="1">
            <a:spLocks/>
          </p:cNvSpPr>
          <p:nvPr/>
        </p:nvSpPr>
        <p:spPr>
          <a:xfrm>
            <a:off x="4949094" y="288047"/>
            <a:ext cx="6613130" cy="764305"/>
          </a:xfrm>
          <a:prstGeom prst="rect">
            <a:avLst/>
          </a:prstGeom>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spcBef>
                <a:spcPts val="0"/>
              </a:spcBef>
            </a:pPr>
            <a:r>
              <a:rPr lang="vi-VN" sz="3200" dirty="0">
                <a:solidFill>
                  <a:schemeClr val="tx1">
                    <a:lumMod val="95000"/>
                    <a:lumOff val="5000"/>
                  </a:schemeClr>
                </a:solidFill>
                <a:latin typeface="Calibri" panose="020F0502020204030204" pitchFamily="34" charset="0"/>
                <a:cs typeface="Calibri" panose="020F0502020204030204" pitchFamily="34" charset="0"/>
              </a:rPr>
              <a:t>Quan sát tranh. Em thấy tranh vẽ những hoạt động gì?</a:t>
            </a:r>
          </a:p>
        </p:txBody>
      </p:sp>
      <p:pic>
        <p:nvPicPr>
          <p:cNvPr id="6" name="Hình ảnh 6" descr="Ảnh có chứa văn bản, mẫu họa&#10;&#10;Mô tả được tạo tự động">
            <a:extLst>
              <a:ext uri="{FF2B5EF4-FFF2-40B4-BE49-F238E27FC236}">
                <a16:creationId xmlns:a16="http://schemas.microsoft.com/office/drawing/2014/main" id="{2838B85D-A2A4-5708-F237-13113D823E61}"/>
              </a:ext>
            </a:extLst>
          </p:cNvPr>
          <p:cNvPicPr>
            <a:picLocks noChangeAspect="1"/>
          </p:cNvPicPr>
          <p:nvPr/>
        </p:nvPicPr>
        <p:blipFill>
          <a:blip r:embed="rId4"/>
          <a:stretch>
            <a:fillRect/>
          </a:stretch>
        </p:blipFill>
        <p:spPr>
          <a:xfrm>
            <a:off x="4313324" y="270148"/>
            <a:ext cx="509017" cy="800101"/>
          </a:xfrm>
          <a:prstGeom prst="rect">
            <a:avLst/>
          </a:prstGeom>
        </p:spPr>
      </p:pic>
      <p:sp>
        <p:nvSpPr>
          <p:cNvPr id="7" name="Google Shape;1768;p26">
            <a:extLst>
              <a:ext uri="{FF2B5EF4-FFF2-40B4-BE49-F238E27FC236}">
                <a16:creationId xmlns:a16="http://schemas.microsoft.com/office/drawing/2014/main" id="{45C62951-2BB6-7592-F326-DD2BEFA78D50}"/>
              </a:ext>
            </a:extLst>
          </p:cNvPr>
          <p:cNvSpPr txBox="1">
            <a:spLocks/>
          </p:cNvSpPr>
          <p:nvPr/>
        </p:nvSpPr>
        <p:spPr>
          <a:xfrm>
            <a:off x="4949094" y="1753554"/>
            <a:ext cx="6266302" cy="764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a:r>
              <a:rPr lang="vi-VN" sz="3200" b="0" dirty="0">
                <a:solidFill>
                  <a:schemeClr val="tx1">
                    <a:lumMod val="95000"/>
                    <a:lumOff val="5000"/>
                  </a:schemeClr>
                </a:solidFill>
                <a:latin typeface="Calibri" panose="020F0502020204030204" pitchFamily="34" charset="0"/>
                <a:cs typeface="Calibri" panose="020F0502020204030204" pitchFamily="34" charset="0"/>
              </a:rPr>
              <a:t>Theo em, bài học nói về điều gì?</a:t>
            </a:r>
          </a:p>
        </p:txBody>
      </p:sp>
      <p:pic>
        <p:nvPicPr>
          <p:cNvPr id="8" name="Hình ảnh 26" descr="Ảnh có chứa văn bản, mẫu họa&#10;&#10;Mô tả được tạo tự động">
            <a:extLst>
              <a:ext uri="{FF2B5EF4-FFF2-40B4-BE49-F238E27FC236}">
                <a16:creationId xmlns:a16="http://schemas.microsoft.com/office/drawing/2014/main" id="{A37D37DA-6358-38E5-8F6B-21581F37614F}"/>
              </a:ext>
            </a:extLst>
          </p:cNvPr>
          <p:cNvPicPr>
            <a:picLocks noChangeAspect="1"/>
          </p:cNvPicPr>
          <p:nvPr/>
        </p:nvPicPr>
        <p:blipFill>
          <a:blip r:embed="rId4"/>
          <a:stretch>
            <a:fillRect/>
          </a:stretch>
        </p:blipFill>
        <p:spPr>
          <a:xfrm>
            <a:off x="4313323" y="1639226"/>
            <a:ext cx="509017" cy="800101"/>
          </a:xfrm>
          <a:prstGeom prst="rect">
            <a:avLst/>
          </a:prstGeom>
        </p:spPr>
      </p:pic>
    </p:spTree>
    <p:extLst>
      <p:ext uri="{BB962C8B-B14F-4D97-AF65-F5344CB8AC3E}">
        <p14:creationId xmlns:p14="http://schemas.microsoft.com/office/powerpoint/2010/main" val="64761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EF1E69-6601-2B02-5257-1427DC8A43ED}"/>
              </a:ext>
            </a:extLst>
          </p:cNvPr>
          <p:cNvSpPr txBox="1"/>
          <p:nvPr/>
        </p:nvSpPr>
        <p:spPr>
          <a:xfrm>
            <a:off x="2180607" y="869806"/>
            <a:ext cx="7772400" cy="830997"/>
          </a:xfrm>
          <a:prstGeom prst="rect">
            <a:avLst/>
          </a:prstGeom>
          <a:noFill/>
        </p:spPr>
        <p:txBody>
          <a:bodyPr wrap="square" rtlCol="0">
            <a:spAutoFit/>
          </a:bodyPr>
          <a:lstStyle/>
          <a:p>
            <a:pPr algn="ctr"/>
            <a:r>
              <a:rPr lang="en-US" sz="4800" b="1" dirty="0" err="1">
                <a:latin typeface="UTM Edwardian" panose="02040603050506020204" pitchFamily="18" charset="0"/>
              </a:rPr>
              <a:t>Thứ</a:t>
            </a:r>
            <a:r>
              <a:rPr lang="en-US" sz="4800" b="1" dirty="0">
                <a:latin typeface="UTM Edwardian" panose="02040603050506020204" pitchFamily="18" charset="0"/>
              </a:rPr>
              <a:t> … </a:t>
            </a:r>
            <a:r>
              <a:rPr lang="en-US" sz="4800" b="1" dirty="0" err="1">
                <a:latin typeface="UTM Edwardian" panose="02040603050506020204" pitchFamily="18" charset="0"/>
              </a:rPr>
              <a:t>ngày</a:t>
            </a:r>
            <a:r>
              <a:rPr lang="en-US" sz="4800" b="1" dirty="0">
                <a:latin typeface="UTM Edwardian" panose="02040603050506020204" pitchFamily="18" charset="0"/>
              </a:rPr>
              <a:t> … </a:t>
            </a:r>
            <a:r>
              <a:rPr lang="en-US" sz="4800" b="1" dirty="0" err="1">
                <a:latin typeface="UTM Edwardian" panose="02040603050506020204" pitchFamily="18" charset="0"/>
              </a:rPr>
              <a:t>tháng</a:t>
            </a:r>
            <a:r>
              <a:rPr lang="en-US" sz="4800" b="1" dirty="0">
                <a:latin typeface="UTM Edwardian" panose="02040603050506020204" pitchFamily="18" charset="0"/>
              </a:rPr>
              <a:t> … </a:t>
            </a:r>
            <a:r>
              <a:rPr lang="en-US" sz="4800" b="1" dirty="0" err="1">
                <a:latin typeface="UTM Edwardian" panose="02040603050506020204" pitchFamily="18" charset="0"/>
              </a:rPr>
              <a:t>năm</a:t>
            </a:r>
            <a:r>
              <a:rPr lang="en-US" sz="4800" b="1" dirty="0">
                <a:latin typeface="UTM Edwardian" panose="02040603050506020204" pitchFamily="18" charset="0"/>
              </a:rPr>
              <a:t> …</a:t>
            </a:r>
          </a:p>
        </p:txBody>
      </p:sp>
      <p:sp>
        <p:nvSpPr>
          <p:cNvPr id="10" name="TextBox 9">
            <a:extLst>
              <a:ext uri="{FF2B5EF4-FFF2-40B4-BE49-F238E27FC236}">
                <a16:creationId xmlns:a16="http://schemas.microsoft.com/office/drawing/2014/main" id="{2C58F71E-B642-26B8-73F0-46A8471BB3C6}"/>
              </a:ext>
            </a:extLst>
          </p:cNvPr>
          <p:cNvSpPr txBox="1"/>
          <p:nvPr/>
        </p:nvSpPr>
        <p:spPr>
          <a:xfrm>
            <a:off x="122120" y="1815862"/>
            <a:ext cx="11889374" cy="830997"/>
          </a:xfrm>
          <a:prstGeom prst="rect">
            <a:avLst/>
          </a:prstGeom>
          <a:noFill/>
        </p:spPr>
        <p:txBody>
          <a:bodyPr wrap="square" rtlCol="0">
            <a:spAutoFit/>
          </a:bodyPr>
          <a:lstStyle/>
          <a:p>
            <a:pPr algn="ctr"/>
            <a:r>
              <a:rPr lang="en-US" sz="4800" dirty="0" err="1">
                <a:ln w="12700">
                  <a:solidFill>
                    <a:sysClr val="windowText" lastClr="000000"/>
                  </a:solidFill>
                </a:ln>
                <a:solidFill>
                  <a:srgbClr val="FF0000"/>
                </a:solidFill>
                <a:effectLst>
                  <a:reflection blurRad="6350" stA="55000" endA="300" endPos="45500" dir="5400000" sy="-100000" algn="bl" rotWithShape="0"/>
                </a:effectLst>
                <a:latin typeface="UTM Cookies" panose="02040603050506020204" pitchFamily="18" charset="0"/>
              </a:rPr>
              <a:t>TIẾNG</a:t>
            </a:r>
            <a:r>
              <a:rPr lang="en-US" sz="4800" dirty="0">
                <a:ln w="12700">
                  <a:solidFill>
                    <a:sysClr val="windowText" lastClr="000000"/>
                  </a:solidFill>
                </a:ln>
                <a:solidFill>
                  <a:srgbClr val="FF0000"/>
                </a:solidFill>
                <a:effectLst>
                  <a:reflection blurRad="6350" stA="55000" endA="300" endPos="45500" dir="5400000" sy="-100000" algn="bl" rotWithShape="0"/>
                </a:effectLst>
                <a:latin typeface="UTM Cookies" panose="02040603050506020204" pitchFamily="18" charset="0"/>
              </a:rPr>
              <a:t> </a:t>
            </a:r>
            <a:r>
              <a:rPr lang="en-US" sz="4800" dirty="0" err="1">
                <a:ln w="12700">
                  <a:solidFill>
                    <a:sysClr val="windowText" lastClr="000000"/>
                  </a:solidFill>
                </a:ln>
                <a:solidFill>
                  <a:srgbClr val="FF0000"/>
                </a:solidFill>
                <a:effectLst>
                  <a:reflection blurRad="6350" stA="55000" endA="300" endPos="45500" dir="5400000" sy="-100000" algn="bl" rotWithShape="0"/>
                </a:effectLst>
                <a:latin typeface="UTM Cookies" panose="02040603050506020204" pitchFamily="18" charset="0"/>
              </a:rPr>
              <a:t>VIỆT</a:t>
            </a:r>
            <a:endParaRPr lang="en-US" sz="4800" dirty="0">
              <a:ln w="12700">
                <a:solidFill>
                  <a:sysClr val="windowText" lastClr="000000"/>
                </a:solidFill>
              </a:ln>
              <a:solidFill>
                <a:srgbClr val="FF0000"/>
              </a:solidFill>
              <a:effectLst>
                <a:reflection blurRad="6350" stA="55000" endA="300" endPos="45500" dir="5400000" sy="-100000" algn="bl" rotWithShape="0"/>
              </a:effectLst>
              <a:latin typeface="UTM Cookies" panose="02040603050506020204" pitchFamily="18" charset="0"/>
            </a:endParaRPr>
          </a:p>
        </p:txBody>
      </p:sp>
      <p:pic>
        <p:nvPicPr>
          <p:cNvPr id="11" name="Hình ảnh 11" descr="Ảnh có chứa văn bản&#10;&#10;Mô tả được tạo tự động">
            <a:extLst>
              <a:ext uri="{FF2B5EF4-FFF2-40B4-BE49-F238E27FC236}">
                <a16:creationId xmlns:a16="http://schemas.microsoft.com/office/drawing/2014/main" id="{1920EF05-61F4-A68C-0175-F903DE242149}"/>
              </a:ext>
            </a:extLst>
          </p:cNvPr>
          <p:cNvPicPr>
            <a:picLocks noChangeAspect="1"/>
          </p:cNvPicPr>
          <p:nvPr/>
        </p:nvPicPr>
        <p:blipFill>
          <a:blip r:embed="rId3"/>
          <a:stretch>
            <a:fillRect/>
          </a:stretch>
        </p:blipFill>
        <p:spPr>
          <a:xfrm>
            <a:off x="565639" y="3097117"/>
            <a:ext cx="3470030" cy="930331"/>
          </a:xfrm>
          <a:prstGeom prst="rect">
            <a:avLst/>
          </a:prstGeom>
          <a:effectLst/>
        </p:spPr>
      </p:pic>
      <p:sp>
        <p:nvSpPr>
          <p:cNvPr id="12" name="TextBox 11">
            <a:extLst>
              <a:ext uri="{FF2B5EF4-FFF2-40B4-BE49-F238E27FC236}">
                <a16:creationId xmlns:a16="http://schemas.microsoft.com/office/drawing/2014/main" id="{4BBBB2DE-8EB5-BFA7-9ACF-703E4FB33AAE}"/>
              </a:ext>
            </a:extLst>
          </p:cNvPr>
          <p:cNvSpPr txBox="1"/>
          <p:nvPr/>
        </p:nvSpPr>
        <p:spPr>
          <a:xfrm>
            <a:off x="2495935" y="2731855"/>
            <a:ext cx="8821964" cy="1189493"/>
          </a:xfrm>
          <a:prstGeom prst="rect">
            <a:avLst/>
          </a:prstGeom>
          <a:noFill/>
        </p:spPr>
        <p:txBody>
          <a:bodyPr wrap="square">
            <a:spAutoFit/>
          </a:bodyPr>
          <a:lstStyle/>
          <a:p>
            <a:pPr algn="ctr">
              <a:lnSpc>
                <a:spcPct val="120000"/>
              </a:lnSpc>
            </a:pPr>
            <a:r>
              <a:rPr lang="vi-VN" sz="6600" b="1" dirty="0">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SVN-Poky's" panose="020B0606040200020203" pitchFamily="34" charset="0"/>
              </a:rPr>
              <a:t>BỐN</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rPr>
              <a:t>MÙA</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6600" b="1" dirty="0">
                <a:ln w="28575">
                  <a:solidFill>
                    <a:srgbClr val="002060"/>
                  </a:solidFill>
                  <a:prstDash val="solid"/>
                </a:ln>
                <a:solidFill>
                  <a:srgbClr val="FF33CC"/>
                </a:solidFill>
                <a:effectLst>
                  <a:outerShdw blurRad="12700" dist="38100" dir="2700000" algn="tl" rotWithShape="0">
                    <a:schemeClr val="accent5">
                      <a:lumMod val="60000"/>
                      <a:lumOff val="40000"/>
                    </a:schemeClr>
                  </a:outerShdw>
                </a:effectLst>
                <a:latin typeface="SVN-Poky's" panose="020B0606040200020203" pitchFamily="34" charset="0"/>
              </a:rPr>
              <a:t>MỞ</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6600" b="1" dirty="0">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HỘI</a:t>
            </a: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3" name="TextBox 12">
            <a:extLst>
              <a:ext uri="{FF2B5EF4-FFF2-40B4-BE49-F238E27FC236}">
                <a16:creationId xmlns:a16="http://schemas.microsoft.com/office/drawing/2014/main" id="{D0C86743-AA99-8F83-6A97-C9AE74FA3F0F}"/>
              </a:ext>
            </a:extLst>
          </p:cNvPr>
          <p:cNvSpPr txBox="1"/>
          <p:nvPr/>
        </p:nvSpPr>
        <p:spPr>
          <a:xfrm>
            <a:off x="1186962" y="4088995"/>
            <a:ext cx="10049608" cy="1446550"/>
          </a:xfrm>
          <a:prstGeom prst="rect">
            <a:avLst/>
          </a:prstGeom>
          <a:noFill/>
          <a:effectLst>
            <a:glow rad="228600">
              <a:schemeClr val="accent3">
                <a:satMod val="175000"/>
                <a:alpha val="40000"/>
              </a:schemeClr>
            </a:glow>
          </a:effectLst>
        </p:spPr>
        <p:txBody>
          <a:bodyPr wrap="square" rtlCol="0">
            <a:spAutoFit/>
          </a:bodyPr>
          <a:lstStyle/>
          <a:p>
            <a:pPr algn="ctr"/>
            <a:r>
              <a:rPr lang="vi-VN"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Bài 3 – Tiết 1.2</a:t>
            </a:r>
          </a:p>
          <a:p>
            <a:pPr algn="ctr"/>
            <a:r>
              <a:rPr lang="vi-VN"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rPr>
              <a:t>RỘN RÀNG HỘI XUÂN</a:t>
            </a:r>
            <a:endParaRPr lang="en-US" sz="44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SVN-Hole Hearted" panose="020B0A06020104020203" pitchFamily="34"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252674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childTnLst>
                          </p:cTn>
                        </p:par>
                        <p:par>
                          <p:cTn id="10" fill="hold">
                            <p:stCondLst>
                              <p:cond delay="750"/>
                            </p:stCondLst>
                            <p:childTnLst>
                              <p:par>
                                <p:cTn id="11" presetID="53" presetClass="entr" presetSubtype="16" fill="hold" grpId="1" nodeType="afterEffect">
                                  <p:stCondLst>
                                    <p:cond delay="0"/>
                                  </p:stCondLst>
                                  <p:iterate type="lt">
                                    <p:tmPct val="0"/>
                                  </p:iterate>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250"/>
                            </p:stCondLst>
                            <p:childTnLst>
                              <p:par>
                                <p:cTn id="17" presetID="34" presetClass="emph" presetSubtype="0" fill="hold" grpId="0" nodeType="afterEffect">
                                  <p:stCondLst>
                                    <p:cond delay="0"/>
                                  </p:stCondLst>
                                  <p:iterate type="lt">
                                    <p:tmPct val="10000"/>
                                  </p:iterate>
                                  <p:childTnLst>
                                    <p:animMotion origin="layout" path="M 3.75E-6 -3.7037E-6 L 3.75E-6 -0.07222 " pathEditMode="relative" rAng="0" ptsTypes="AA">
                                      <p:cBhvr>
                                        <p:cTn id="18" dur="250" accel="50000" decel="50000" autoRev="1" fill="hold">
                                          <p:stCondLst>
                                            <p:cond delay="0"/>
                                          </p:stCondLst>
                                        </p:cTn>
                                        <p:tgtEl>
                                          <p:spTgt spid="12"/>
                                        </p:tgtEl>
                                        <p:attrNameLst>
                                          <p:attrName>ppt_x</p:attrName>
                                          <p:attrName>ppt_y</p:attrName>
                                        </p:attrNameLst>
                                      </p:cBhvr>
                                      <p:rCtr x="0" y="-3611"/>
                                    </p:animMotion>
                                    <p:animRot by="1500000">
                                      <p:cBhvr>
                                        <p:cTn id="19" dur="125" fill="hold">
                                          <p:stCondLst>
                                            <p:cond delay="0"/>
                                          </p:stCondLst>
                                        </p:cTn>
                                        <p:tgtEl>
                                          <p:spTgt spid="12"/>
                                        </p:tgtEl>
                                        <p:attrNameLst>
                                          <p:attrName>r</p:attrName>
                                        </p:attrNameLst>
                                      </p:cBhvr>
                                    </p:animRot>
                                    <p:animRot by="-1500000">
                                      <p:cBhvr>
                                        <p:cTn id="20" dur="125" fill="hold">
                                          <p:stCondLst>
                                            <p:cond delay="125"/>
                                          </p:stCondLst>
                                        </p:cTn>
                                        <p:tgtEl>
                                          <p:spTgt spid="12"/>
                                        </p:tgtEl>
                                        <p:attrNameLst>
                                          <p:attrName>r</p:attrName>
                                        </p:attrNameLst>
                                      </p:cBhvr>
                                    </p:animRot>
                                    <p:animRot by="-1500000">
                                      <p:cBhvr>
                                        <p:cTn id="21" dur="125" fill="hold">
                                          <p:stCondLst>
                                            <p:cond delay="250"/>
                                          </p:stCondLst>
                                        </p:cTn>
                                        <p:tgtEl>
                                          <p:spTgt spid="12"/>
                                        </p:tgtEl>
                                        <p:attrNameLst>
                                          <p:attrName>r</p:attrName>
                                        </p:attrNameLst>
                                      </p:cBhvr>
                                    </p:animRot>
                                    <p:animRot by="1500000">
                                      <p:cBhvr>
                                        <p:cTn id="22" dur="125" fill="hold">
                                          <p:stCondLst>
                                            <p:cond delay="375"/>
                                          </p:stCondLst>
                                        </p:cTn>
                                        <p:tgtEl>
                                          <p:spTgt spid="12"/>
                                        </p:tgtEl>
                                        <p:attrNameLst>
                                          <p:attrName>r</p:attrName>
                                        </p:attrNameLst>
                                      </p:cBhvr>
                                    </p:animRot>
                                  </p:childTnLst>
                                </p:cTn>
                              </p:par>
                              <p:par>
                                <p:cTn id="23" presetID="17" presetClass="entr" presetSubtype="10" fill="hold" nodeType="withEffect">
                                  <p:stCondLst>
                                    <p:cond delay="100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1000"/>
                                  </p:stCondLst>
                                  <p:childTnLst>
                                    <p:set>
                                      <p:cBhvr>
                                        <p:cTn id="28" dur="1" fill="hold">
                                          <p:stCondLst>
                                            <p:cond delay="0"/>
                                          </p:stCondLst>
                                        </p:cTn>
                                        <p:tgtEl>
                                          <p:spTgt spid="13">
                                            <p:txEl>
                                              <p:pRg st="1" end="1"/>
                                            </p:txEl>
                                          </p:spTgt>
                                        </p:tgtEl>
                                        <p:attrNameLst>
                                          <p:attrName>style.visibility</p:attrName>
                                        </p:attrNameLst>
                                      </p:cBhvr>
                                      <p:to>
                                        <p:strVal val="visible"/>
                                      </p:to>
                                    </p:set>
                                    <p:anim calcmode="lin" valueType="num">
                                      <p:cBhvr>
                                        <p:cTn id="29"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1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44AB0C-3E63-40D4-8C26-AF23D118D3B1}"/>
              </a:ext>
            </a:extLst>
          </p:cNvPr>
          <p:cNvGrpSpPr/>
          <p:nvPr/>
        </p:nvGrpSpPr>
        <p:grpSpPr>
          <a:xfrm>
            <a:off x="2104293" y="177776"/>
            <a:ext cx="7598951" cy="1609262"/>
            <a:chOff x="7756243" y="5893290"/>
            <a:chExt cx="4535382" cy="1897443"/>
          </a:xfrm>
        </p:grpSpPr>
        <p:sp>
          <p:nvSpPr>
            <p:cNvPr id="3" name="TextBox 2">
              <a:extLst>
                <a:ext uri="{FF2B5EF4-FFF2-40B4-BE49-F238E27FC236}">
                  <a16:creationId xmlns:a16="http://schemas.microsoft.com/office/drawing/2014/main" id="{BC439498-C859-41CE-A566-A89F7A1AA747}"/>
                </a:ext>
              </a:extLst>
            </p:cNvPr>
            <p:cNvSpPr txBox="1"/>
            <p:nvPr/>
          </p:nvSpPr>
          <p:spPr>
            <a:xfrm>
              <a:off x="7756243" y="5893290"/>
              <a:ext cx="4535382" cy="1897443"/>
            </a:xfrm>
            <a:prstGeom prst="rect">
              <a:avLst/>
            </a:prstGeom>
            <a:noFill/>
          </p:spPr>
          <p:txBody>
            <a:bodyPr wrap="square" rtlCol="0">
              <a:spAutoFit/>
            </a:bodyPr>
            <a:lstStyle/>
            <a:p>
              <a:pPr algn="ctr">
                <a:lnSpc>
                  <a:spcPct val="80000"/>
                </a:lnSpc>
              </a:pPr>
              <a:r>
                <a:rPr lang="vi-VN" sz="13800" dirty="0">
                  <a:ln w="295275">
                    <a:solidFill>
                      <a:schemeClr val="bg1"/>
                    </a:solidFill>
                  </a:ln>
                  <a:solidFill>
                    <a:srgbClr val="FF0000"/>
                  </a:solidFill>
                  <a:latin typeface="UTM Fleur" panose="02040403050506020204" pitchFamily="18" charset="0"/>
                </a:rPr>
                <a:t>Mục tiêu</a:t>
              </a:r>
              <a:endParaRPr lang="en-US" sz="13800" dirty="0">
                <a:ln w="295275">
                  <a:solidFill>
                    <a:schemeClr val="bg1"/>
                  </a:solidFill>
                </a:ln>
                <a:solidFill>
                  <a:srgbClr val="FF0000"/>
                </a:solidFill>
                <a:latin typeface="UTM Fleur" panose="02040403050506020204" pitchFamily="18" charset="0"/>
              </a:endParaRPr>
            </a:p>
          </p:txBody>
        </p:sp>
        <p:sp>
          <p:nvSpPr>
            <p:cNvPr id="4" name="TextBox 3">
              <a:extLst>
                <a:ext uri="{FF2B5EF4-FFF2-40B4-BE49-F238E27FC236}">
                  <a16:creationId xmlns:a16="http://schemas.microsoft.com/office/drawing/2014/main" id="{D0FDFD47-1959-45E3-87E0-F505B7865BAA}"/>
                </a:ext>
              </a:extLst>
            </p:cNvPr>
            <p:cNvSpPr txBox="1"/>
            <p:nvPr/>
          </p:nvSpPr>
          <p:spPr>
            <a:xfrm>
              <a:off x="8334745" y="5893290"/>
              <a:ext cx="3378378" cy="1897443"/>
            </a:xfrm>
            <a:prstGeom prst="rect">
              <a:avLst/>
            </a:prstGeom>
            <a:noFill/>
          </p:spPr>
          <p:txBody>
            <a:bodyPr wrap="square" rtlCol="0">
              <a:spAutoFit/>
            </a:bodyPr>
            <a:lstStyle/>
            <a:p>
              <a:pPr algn="ctr">
                <a:lnSpc>
                  <a:spcPct val="80000"/>
                </a:lnSpc>
              </a:pPr>
              <a:r>
                <a:rPr lang="vi-VN" sz="13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Fleur" panose="02040403050506020204" pitchFamily="18" charset="0"/>
                </a:rPr>
                <a:t>Mục tiêu</a:t>
              </a:r>
              <a:endParaRPr lang="en-US" sz="13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Fleur" panose="02040403050506020204" pitchFamily="18" charset="0"/>
              </a:endParaRPr>
            </a:p>
          </p:txBody>
        </p:sp>
      </p:grpSp>
      <p:sp>
        <p:nvSpPr>
          <p:cNvPr id="11" name="Hình chữ nhật: Góc Tròn 1">
            <a:extLst>
              <a:ext uri="{FF2B5EF4-FFF2-40B4-BE49-F238E27FC236}">
                <a16:creationId xmlns:a16="http://schemas.microsoft.com/office/drawing/2014/main" id="{6A851486-12CD-20DC-8C03-541F7D51A7B8}"/>
              </a:ext>
            </a:extLst>
          </p:cNvPr>
          <p:cNvSpPr/>
          <p:nvPr/>
        </p:nvSpPr>
        <p:spPr>
          <a:xfrm>
            <a:off x="150202" y="1787038"/>
            <a:ext cx="11880343" cy="4851887"/>
          </a:xfrm>
          <a:custGeom>
            <a:avLst/>
            <a:gdLst>
              <a:gd name="connsiteX0" fmla="*/ 0 w 11880343"/>
              <a:gd name="connsiteY0" fmla="*/ 808664 h 4851887"/>
              <a:gd name="connsiteX1" fmla="*/ 808664 w 11880343"/>
              <a:gd name="connsiteY1" fmla="*/ 0 h 4851887"/>
              <a:gd name="connsiteX2" fmla="*/ 11071679 w 11880343"/>
              <a:gd name="connsiteY2" fmla="*/ 0 h 4851887"/>
              <a:gd name="connsiteX3" fmla="*/ 11880343 w 11880343"/>
              <a:gd name="connsiteY3" fmla="*/ 808664 h 4851887"/>
              <a:gd name="connsiteX4" fmla="*/ 11880343 w 11880343"/>
              <a:gd name="connsiteY4" fmla="*/ 4043223 h 4851887"/>
              <a:gd name="connsiteX5" fmla="*/ 11071679 w 11880343"/>
              <a:gd name="connsiteY5" fmla="*/ 4851887 h 4851887"/>
              <a:gd name="connsiteX6" fmla="*/ 808664 w 11880343"/>
              <a:gd name="connsiteY6" fmla="*/ 4851887 h 4851887"/>
              <a:gd name="connsiteX7" fmla="*/ 0 w 11880343"/>
              <a:gd name="connsiteY7" fmla="*/ 4043223 h 4851887"/>
              <a:gd name="connsiteX8" fmla="*/ 0 w 11880343"/>
              <a:gd name="connsiteY8" fmla="*/ 808664 h 48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343" h="4851887" fill="none" extrusionOk="0">
                <a:moveTo>
                  <a:pt x="0" y="808664"/>
                </a:moveTo>
                <a:cubicBezTo>
                  <a:pt x="2075" y="418217"/>
                  <a:pt x="400453" y="64451"/>
                  <a:pt x="808664" y="0"/>
                </a:cubicBezTo>
                <a:cubicBezTo>
                  <a:pt x="1971191" y="72427"/>
                  <a:pt x="7540482" y="61419"/>
                  <a:pt x="11071679" y="0"/>
                </a:cubicBezTo>
                <a:cubicBezTo>
                  <a:pt x="11507859" y="-71816"/>
                  <a:pt x="11833204" y="347793"/>
                  <a:pt x="11880343" y="808664"/>
                </a:cubicBezTo>
                <a:cubicBezTo>
                  <a:pt x="11981219" y="2021745"/>
                  <a:pt x="11773030" y="3221233"/>
                  <a:pt x="11880343" y="4043223"/>
                </a:cubicBezTo>
                <a:cubicBezTo>
                  <a:pt x="11897364" y="4403451"/>
                  <a:pt x="11465112" y="4792272"/>
                  <a:pt x="11071679" y="4851887"/>
                </a:cubicBezTo>
                <a:cubicBezTo>
                  <a:pt x="9078010" y="4881714"/>
                  <a:pt x="3884298" y="4772581"/>
                  <a:pt x="808664" y="4851887"/>
                </a:cubicBezTo>
                <a:cubicBezTo>
                  <a:pt x="422369" y="4845068"/>
                  <a:pt x="-16386" y="4493076"/>
                  <a:pt x="0" y="4043223"/>
                </a:cubicBezTo>
                <a:cubicBezTo>
                  <a:pt x="50037" y="3033853"/>
                  <a:pt x="770" y="1864573"/>
                  <a:pt x="0" y="808664"/>
                </a:cubicBezTo>
                <a:close/>
              </a:path>
              <a:path w="11880343" h="4851887" stroke="0" extrusionOk="0">
                <a:moveTo>
                  <a:pt x="0" y="808664"/>
                </a:moveTo>
                <a:cubicBezTo>
                  <a:pt x="33239" y="371111"/>
                  <a:pt x="398908" y="76791"/>
                  <a:pt x="808664" y="0"/>
                </a:cubicBezTo>
                <a:cubicBezTo>
                  <a:pt x="4725025" y="123000"/>
                  <a:pt x="8501333" y="-96860"/>
                  <a:pt x="11071679" y="0"/>
                </a:cubicBezTo>
                <a:cubicBezTo>
                  <a:pt x="11493912" y="-18581"/>
                  <a:pt x="11907150" y="308007"/>
                  <a:pt x="11880343" y="808664"/>
                </a:cubicBezTo>
                <a:cubicBezTo>
                  <a:pt x="11883516" y="2037082"/>
                  <a:pt x="11974610" y="3462711"/>
                  <a:pt x="11880343" y="4043223"/>
                </a:cubicBezTo>
                <a:cubicBezTo>
                  <a:pt x="11857868" y="4497978"/>
                  <a:pt x="11454393" y="4841429"/>
                  <a:pt x="11071679" y="4851887"/>
                </a:cubicBezTo>
                <a:cubicBezTo>
                  <a:pt x="7082706" y="4691180"/>
                  <a:pt x="2306965" y="4891554"/>
                  <a:pt x="808664" y="4851887"/>
                </a:cubicBezTo>
                <a:cubicBezTo>
                  <a:pt x="322258" y="4843850"/>
                  <a:pt x="-23120" y="4479362"/>
                  <a:pt x="0" y="4043223"/>
                </a:cubicBezTo>
                <a:cubicBezTo>
                  <a:pt x="32216" y="2606682"/>
                  <a:pt x="57206" y="1524188"/>
                  <a:pt x="0" y="808664"/>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0120F7-980B-8B38-7D31-775018EBFB8D}"/>
              </a:ext>
            </a:extLst>
          </p:cNvPr>
          <p:cNvPicPr>
            <a:picLocks noChangeAspect="1"/>
          </p:cNvPicPr>
          <p:nvPr/>
        </p:nvPicPr>
        <p:blipFill>
          <a:blip r:embed="rId3"/>
          <a:stretch>
            <a:fillRect/>
          </a:stretch>
        </p:blipFill>
        <p:spPr>
          <a:xfrm>
            <a:off x="318023" y="2625171"/>
            <a:ext cx="467048" cy="467048"/>
          </a:xfrm>
          <a:prstGeom prst="rect">
            <a:avLst/>
          </a:prstGeom>
        </p:spPr>
      </p:pic>
      <p:sp>
        <p:nvSpPr>
          <p:cNvPr id="13" name="Hộp Văn bản 3">
            <a:extLst>
              <a:ext uri="{FF2B5EF4-FFF2-40B4-BE49-F238E27FC236}">
                <a16:creationId xmlns:a16="http://schemas.microsoft.com/office/drawing/2014/main" id="{18C897CC-B855-0ECC-3CAE-9249DB9DB5D3}"/>
              </a:ext>
            </a:extLst>
          </p:cNvPr>
          <p:cNvSpPr txBox="1"/>
          <p:nvPr/>
        </p:nvSpPr>
        <p:spPr>
          <a:xfrm>
            <a:off x="952892" y="2235448"/>
            <a:ext cx="10562833" cy="1246495"/>
          </a:xfrm>
          <a:prstGeom prst="rect">
            <a:avLst/>
          </a:prstGeom>
          <a:noFill/>
        </p:spPr>
        <p:txBody>
          <a:bodyPr wrap="square" rtlCol="0">
            <a:spAutoFit/>
          </a:bodyPr>
          <a:lstStyle/>
          <a:p>
            <a:pPr algn="just"/>
            <a:r>
              <a:rPr lang="vi-VN" sz="2500" dirty="0">
                <a:latin typeface="Calibri" panose="020F0502020204030204" pitchFamily="34" charset="0"/>
                <a:cs typeface="Calibri" panose="020F0502020204030204" pitchFamily="34" charset="0"/>
              </a:rPr>
              <a:t>Kể tên được một số lễ hội được tổ chức ở trường em. Nêu được phỏng đoán của bản thân về nội dung bài học qua tên bài, hoạt động khởi động và tranh minh họa.</a:t>
            </a:r>
            <a:endParaRPr lang="en-US" sz="25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30120F7-980B-8B38-7D31-775018EBFB8D}"/>
              </a:ext>
            </a:extLst>
          </p:cNvPr>
          <p:cNvPicPr>
            <a:picLocks noChangeAspect="1"/>
          </p:cNvPicPr>
          <p:nvPr/>
        </p:nvPicPr>
        <p:blipFill>
          <a:blip r:embed="rId3"/>
          <a:stretch>
            <a:fillRect/>
          </a:stretch>
        </p:blipFill>
        <p:spPr>
          <a:xfrm>
            <a:off x="257998" y="3871666"/>
            <a:ext cx="467048" cy="467048"/>
          </a:xfrm>
          <a:prstGeom prst="rect">
            <a:avLst/>
          </a:prstGeom>
        </p:spPr>
      </p:pic>
      <p:sp>
        <p:nvSpPr>
          <p:cNvPr id="15" name="Hộp Văn bản 3">
            <a:extLst>
              <a:ext uri="{FF2B5EF4-FFF2-40B4-BE49-F238E27FC236}">
                <a16:creationId xmlns:a16="http://schemas.microsoft.com/office/drawing/2014/main" id="{18C897CC-B855-0ECC-3CAE-9249DB9DB5D3}"/>
              </a:ext>
            </a:extLst>
          </p:cNvPr>
          <p:cNvSpPr txBox="1"/>
          <p:nvPr/>
        </p:nvSpPr>
        <p:spPr>
          <a:xfrm>
            <a:off x="892867" y="3481943"/>
            <a:ext cx="10562833" cy="1631216"/>
          </a:xfrm>
          <a:prstGeom prst="rect">
            <a:avLst/>
          </a:prstGeom>
          <a:noFill/>
        </p:spPr>
        <p:txBody>
          <a:bodyPr wrap="square" rtlCol="0">
            <a:spAutoFit/>
          </a:bodyPr>
          <a:lstStyle/>
          <a:p>
            <a:pPr algn="just"/>
            <a:r>
              <a:rPr lang="vi-VN" sz="2500" dirty="0">
                <a:latin typeface="Calibri" panose="020F0502020204030204" pitchFamily="34" charset="0"/>
                <a:cs typeface="Calibri" panose="020F0502020204030204" pitchFamily="34" charset="0"/>
              </a:rPr>
              <a:t>Đọc trôi chảy bài đọc, ngắt nghỉ đúng logic ngữ nghĩa; trả lời được các câu hỏi tìm hiểu bài. Hiểu được nội dung bài đọc: </a:t>
            </a:r>
            <a:r>
              <a:rPr lang="vi-VN" sz="2500" i="1" dirty="0">
                <a:latin typeface="Calibri" panose="020F0502020204030204" pitchFamily="34" charset="0"/>
                <a:cs typeface="Calibri" panose="020F0502020204030204" pitchFamily="34" charset="0"/>
              </a:rPr>
              <a:t>Vẻ tưng bừng náo nhiệt của ngày hội xuân ở trường, niềm vui cùng bạn tham gia hội xuân, niềm vui chuẩn bị đón ngày tết Cổ Truyền.</a:t>
            </a:r>
            <a:endParaRPr lang="en-US" sz="2500" i="1"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830120F7-980B-8B38-7D31-775018EBFB8D}"/>
              </a:ext>
            </a:extLst>
          </p:cNvPr>
          <p:cNvPicPr>
            <a:picLocks noChangeAspect="1"/>
          </p:cNvPicPr>
          <p:nvPr/>
        </p:nvPicPr>
        <p:blipFill>
          <a:blip r:embed="rId3"/>
          <a:stretch>
            <a:fillRect/>
          </a:stretch>
        </p:blipFill>
        <p:spPr>
          <a:xfrm>
            <a:off x="197973" y="5480928"/>
            <a:ext cx="467048" cy="467048"/>
          </a:xfrm>
          <a:prstGeom prst="rect">
            <a:avLst/>
          </a:prstGeom>
        </p:spPr>
      </p:pic>
      <p:sp>
        <p:nvSpPr>
          <p:cNvPr id="17" name="Hộp Văn bản 3">
            <a:extLst>
              <a:ext uri="{FF2B5EF4-FFF2-40B4-BE49-F238E27FC236}">
                <a16:creationId xmlns:a16="http://schemas.microsoft.com/office/drawing/2014/main" id="{18C897CC-B855-0ECC-3CAE-9249DB9DB5D3}"/>
              </a:ext>
            </a:extLst>
          </p:cNvPr>
          <p:cNvSpPr txBox="1"/>
          <p:nvPr/>
        </p:nvSpPr>
        <p:spPr>
          <a:xfrm>
            <a:off x="832842" y="5091205"/>
            <a:ext cx="10562833" cy="861774"/>
          </a:xfrm>
          <a:prstGeom prst="rect">
            <a:avLst/>
          </a:prstGeom>
          <a:noFill/>
        </p:spPr>
        <p:txBody>
          <a:bodyPr wrap="square" rtlCol="0">
            <a:spAutoFit/>
          </a:bodyPr>
          <a:lstStyle/>
          <a:p>
            <a:pPr algn="just"/>
            <a:r>
              <a:rPr lang="vi-VN" sz="2500" dirty="0">
                <a:latin typeface="Calibri" panose="020F0502020204030204" pitchFamily="34" charset="0"/>
                <a:cs typeface="Calibri" panose="020F0502020204030204" pitchFamily="34" charset="0"/>
              </a:rPr>
              <a:t>Tìm đọc một bài đọc về lễ hội, viết được Phiếu đọc sách và biết cách chia sẻ với bạn những thông tin em biết về lễ hội được nhắc đến trong bài.</a:t>
            </a:r>
            <a:endParaRPr lang="en-US" sz="2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79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par>
                          <p:cTn id="15" fill="hold">
                            <p:stCondLst>
                              <p:cond delay="1000"/>
                            </p:stCondLst>
                            <p:childTnLst>
                              <p:par>
                                <p:cTn id="16" presetID="3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800" decel="100000"/>
                                        <p:tgtEl>
                                          <p:spTgt spid="12"/>
                                        </p:tgtEl>
                                      </p:cBhvr>
                                    </p:animEffect>
                                    <p:anim calcmode="lin" valueType="num">
                                      <p:cBhvr>
                                        <p:cTn id="19" dur="800" decel="100000" fill="hold"/>
                                        <p:tgtEl>
                                          <p:spTgt spid="12"/>
                                        </p:tgtEl>
                                        <p:attrNameLst>
                                          <p:attrName>style.rotation</p:attrName>
                                        </p:attrNameLst>
                                      </p:cBhvr>
                                      <p:tavLst>
                                        <p:tav tm="0">
                                          <p:val>
                                            <p:fltVal val="-90"/>
                                          </p:val>
                                        </p:tav>
                                        <p:tav tm="100000">
                                          <p:val>
                                            <p:fltVal val="0"/>
                                          </p:val>
                                        </p:tav>
                                      </p:tavLst>
                                    </p:anim>
                                    <p:anim calcmode="lin" valueType="num">
                                      <p:cBhvr>
                                        <p:cTn id="20" dur="800" decel="100000" fill="hold"/>
                                        <p:tgtEl>
                                          <p:spTgt spid="12"/>
                                        </p:tgtEl>
                                        <p:attrNameLst>
                                          <p:attrName>ppt_x</p:attrName>
                                        </p:attrNameLst>
                                      </p:cBhvr>
                                      <p:tavLst>
                                        <p:tav tm="0">
                                          <p:val>
                                            <p:strVal val="#ppt_x+0.4"/>
                                          </p:val>
                                        </p:tav>
                                        <p:tav tm="100000">
                                          <p:val>
                                            <p:strVal val="#ppt_x-0.05"/>
                                          </p:val>
                                        </p:tav>
                                      </p:tavLst>
                                    </p:anim>
                                    <p:anim calcmode="lin" valueType="num">
                                      <p:cBhvr>
                                        <p:cTn id="21" dur="800" decel="100000" fill="hold"/>
                                        <p:tgtEl>
                                          <p:spTgt spid="12"/>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p:tgtEl>
                                          <p:spTgt spid="13"/>
                                        </p:tgtEl>
                                        <p:attrNameLst>
                                          <p:attrName>ppt_y</p:attrName>
                                        </p:attrNameLst>
                                      </p:cBhvr>
                                      <p:tavLst>
                                        <p:tav tm="0">
                                          <p:val>
                                            <p:strVal val="#ppt_y+#ppt_h*1.125000"/>
                                          </p:val>
                                        </p:tav>
                                        <p:tav tm="100000">
                                          <p:val>
                                            <p:strVal val="#ppt_y"/>
                                          </p:val>
                                        </p:tav>
                                      </p:tavLst>
                                    </p:anim>
                                    <p:animEffect transition="in" filter="wipe(up)">
                                      <p:cBhvr>
                                        <p:cTn id="29" dur="500"/>
                                        <p:tgtEl>
                                          <p:spTgt spid="13"/>
                                        </p:tgtEl>
                                      </p:cBhvr>
                                    </p:animEffect>
                                  </p:childTnLst>
                                </p:cTn>
                              </p:par>
                            </p:childTnLst>
                          </p:cTn>
                        </p:par>
                        <p:par>
                          <p:cTn id="30" fill="hold">
                            <p:stCondLst>
                              <p:cond delay="500"/>
                            </p:stCondLst>
                            <p:childTnLst>
                              <p:par>
                                <p:cTn id="31" presetID="3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800" decel="100000"/>
                                        <p:tgtEl>
                                          <p:spTgt spid="14"/>
                                        </p:tgtEl>
                                      </p:cBhvr>
                                    </p:animEffect>
                                    <p:anim calcmode="lin" valueType="num">
                                      <p:cBhvr>
                                        <p:cTn id="34" dur="800" decel="100000" fill="hold"/>
                                        <p:tgtEl>
                                          <p:spTgt spid="14"/>
                                        </p:tgtEl>
                                        <p:attrNameLst>
                                          <p:attrName>style.rotation</p:attrName>
                                        </p:attrNameLst>
                                      </p:cBhvr>
                                      <p:tavLst>
                                        <p:tav tm="0">
                                          <p:val>
                                            <p:fltVal val="-90"/>
                                          </p:val>
                                        </p:tav>
                                        <p:tav tm="100000">
                                          <p:val>
                                            <p:fltVal val="0"/>
                                          </p:val>
                                        </p:tav>
                                      </p:tavLst>
                                    </p:anim>
                                    <p:anim calcmode="lin" valueType="num">
                                      <p:cBhvr>
                                        <p:cTn id="35" dur="800" decel="100000" fill="hold"/>
                                        <p:tgtEl>
                                          <p:spTgt spid="14"/>
                                        </p:tgtEl>
                                        <p:attrNameLst>
                                          <p:attrName>ppt_x</p:attrName>
                                        </p:attrNameLst>
                                      </p:cBhvr>
                                      <p:tavLst>
                                        <p:tav tm="0">
                                          <p:val>
                                            <p:strVal val="#ppt_x+0.4"/>
                                          </p:val>
                                        </p:tav>
                                        <p:tav tm="100000">
                                          <p:val>
                                            <p:strVal val="#ppt_x-0.05"/>
                                          </p:val>
                                        </p:tav>
                                      </p:tavLst>
                                    </p:anim>
                                    <p:anim calcmode="lin" valueType="num">
                                      <p:cBhvr>
                                        <p:cTn id="36" dur="800" decel="100000" fill="hold"/>
                                        <p:tgtEl>
                                          <p:spTgt spid="1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p:tgtEl>
                                          <p:spTgt spid="15"/>
                                        </p:tgtEl>
                                        <p:attrNameLst>
                                          <p:attrName>ppt_y</p:attrName>
                                        </p:attrNameLst>
                                      </p:cBhvr>
                                      <p:tavLst>
                                        <p:tav tm="0">
                                          <p:val>
                                            <p:strVal val="#ppt_y+#ppt_h*1.125000"/>
                                          </p:val>
                                        </p:tav>
                                        <p:tav tm="100000">
                                          <p:val>
                                            <p:strVal val="#ppt_y"/>
                                          </p:val>
                                        </p:tav>
                                      </p:tavLst>
                                    </p:anim>
                                    <p:animEffect transition="in" filter="wipe(up)">
                                      <p:cBhvr>
                                        <p:cTn id="44" dur="500"/>
                                        <p:tgtEl>
                                          <p:spTgt spid="15"/>
                                        </p:tgtEl>
                                      </p:cBhvr>
                                    </p:animEffect>
                                  </p:childTnLst>
                                </p:cTn>
                              </p:par>
                            </p:childTnLst>
                          </p:cTn>
                        </p:par>
                        <p:par>
                          <p:cTn id="45" fill="hold">
                            <p:stCondLst>
                              <p:cond delay="500"/>
                            </p:stCondLst>
                            <p:childTnLst>
                              <p:par>
                                <p:cTn id="46" presetID="3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800" decel="100000"/>
                                        <p:tgtEl>
                                          <p:spTgt spid="16"/>
                                        </p:tgtEl>
                                      </p:cBhvr>
                                    </p:animEffect>
                                    <p:anim calcmode="lin" valueType="num">
                                      <p:cBhvr>
                                        <p:cTn id="49" dur="800" decel="100000" fill="hold"/>
                                        <p:tgtEl>
                                          <p:spTgt spid="16"/>
                                        </p:tgtEl>
                                        <p:attrNameLst>
                                          <p:attrName>style.rotation</p:attrName>
                                        </p:attrNameLst>
                                      </p:cBhvr>
                                      <p:tavLst>
                                        <p:tav tm="0">
                                          <p:val>
                                            <p:fltVal val="-90"/>
                                          </p:val>
                                        </p:tav>
                                        <p:tav tm="100000">
                                          <p:val>
                                            <p:fltVal val="0"/>
                                          </p:val>
                                        </p:tav>
                                      </p:tavLst>
                                    </p:anim>
                                    <p:anim calcmode="lin" valueType="num">
                                      <p:cBhvr>
                                        <p:cTn id="50" dur="800" decel="100000" fill="hold"/>
                                        <p:tgtEl>
                                          <p:spTgt spid="16"/>
                                        </p:tgtEl>
                                        <p:attrNameLst>
                                          <p:attrName>ppt_x</p:attrName>
                                        </p:attrNameLst>
                                      </p:cBhvr>
                                      <p:tavLst>
                                        <p:tav tm="0">
                                          <p:val>
                                            <p:strVal val="#ppt_x+0.4"/>
                                          </p:val>
                                        </p:tav>
                                        <p:tav tm="100000">
                                          <p:val>
                                            <p:strVal val="#ppt_x-0.05"/>
                                          </p:val>
                                        </p:tav>
                                      </p:tavLst>
                                    </p:anim>
                                    <p:anim calcmode="lin" valueType="num">
                                      <p:cBhvr>
                                        <p:cTn id="51" dur="800" decel="100000" fill="hold"/>
                                        <p:tgtEl>
                                          <p:spTgt spid="16"/>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p:tgtEl>
                                          <p:spTgt spid="17"/>
                                        </p:tgtEl>
                                        <p:attrNameLst>
                                          <p:attrName>ppt_y</p:attrName>
                                        </p:attrNameLst>
                                      </p:cBhvr>
                                      <p:tavLst>
                                        <p:tav tm="0">
                                          <p:val>
                                            <p:strVal val="#ppt_y+#ppt_h*1.125000"/>
                                          </p:val>
                                        </p:tav>
                                        <p:tav tm="100000">
                                          <p:val>
                                            <p:strVal val="#ppt_y"/>
                                          </p:val>
                                        </p:tav>
                                      </p:tavLst>
                                    </p:anim>
                                    <p:animEffect transition="in" filter="wipe(up)">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1431</Words>
  <Application>Microsoft Office PowerPoint</Application>
  <PresentationFormat>Widescreen</PresentationFormat>
  <Paragraphs>247</Paragraphs>
  <Slides>39</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Jua</vt:lpstr>
      <vt:lpstr>OpenSans</vt:lpstr>
      <vt:lpstr>#9Slide05 Phobia</vt:lpstr>
      <vt:lpstr>Arial</vt:lpstr>
      <vt:lpstr>Calibri</vt:lpstr>
      <vt:lpstr>Calibri Light</vt:lpstr>
      <vt:lpstr>SVN-Hole Hearted</vt:lpstr>
      <vt:lpstr>SVN-Poky's</vt:lpstr>
      <vt:lpstr>UTM Cookies</vt:lpstr>
      <vt:lpstr>UTM Edwardian</vt:lpstr>
      <vt:lpstr>UTM Fleur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Thúy Ngân</dc:creator>
  <cp:lastModifiedBy>ACER</cp:lastModifiedBy>
  <cp:revision>50</cp:revision>
  <dcterms:created xsi:type="dcterms:W3CDTF">2022-11-24T14:00:29Z</dcterms:created>
  <dcterms:modified xsi:type="dcterms:W3CDTF">2022-12-24T03:43:39Z</dcterms:modified>
</cp:coreProperties>
</file>